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0"/>
  </p:notesMasterIdLst>
  <p:sldIdLst>
    <p:sldId id="265" r:id="rId3"/>
    <p:sldId id="262" r:id="rId4"/>
    <p:sldId id="263" r:id="rId5"/>
    <p:sldId id="264" r:id="rId6"/>
    <p:sldId id="266" r:id="rId7"/>
    <p:sldId id="267"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1F20"/>
    <a:srgbClr val="FED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2" autoAdjust="0"/>
    <p:restoredTop sz="65133" autoAdjust="0"/>
  </p:normalViewPr>
  <p:slideViewPr>
    <p:cSldViewPr snapToGrid="0">
      <p:cViewPr varScale="1">
        <p:scale>
          <a:sx n="72" d="100"/>
          <a:sy n="72" d="100"/>
        </p:scale>
        <p:origin x="1956" y="60"/>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1E0323-C910-41C1-A4A4-F08FFE1B0231}" type="datetimeFigureOut">
              <a:rPr lang="en-CA" smtClean="0"/>
              <a:t>2026-03-19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84EB4F-0CD4-4ACC-9C7D-323C1F98EC68}" type="slidenum">
              <a:rPr lang="en-CA" smtClean="0"/>
              <a:t>‹#›</a:t>
            </a:fld>
            <a:endParaRPr lang="en-CA"/>
          </a:p>
        </p:txBody>
      </p:sp>
    </p:spTree>
    <p:extLst>
      <p:ext uri="{BB962C8B-B14F-4D97-AF65-F5344CB8AC3E}">
        <p14:creationId xmlns:p14="http://schemas.microsoft.com/office/powerpoint/2010/main" val="2641932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ccohs.ca/oshanswers/hsprograms/lockout.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40030" y="4400550"/>
            <a:ext cx="6423660" cy="3600450"/>
          </a:xfrm>
        </p:spPr>
        <p:txBody>
          <a:bodyPr/>
          <a:lstStyle/>
          <a:p>
            <a:endParaRPr lang="en-CA" dirty="0"/>
          </a:p>
        </p:txBody>
      </p:sp>
      <p:sp>
        <p:nvSpPr>
          <p:cNvPr id="4" name="Slide Number Placeholder 3"/>
          <p:cNvSpPr>
            <a:spLocks noGrp="1"/>
          </p:cNvSpPr>
          <p:nvPr>
            <p:ph type="sldNum" sz="quarter" idx="5"/>
          </p:nvPr>
        </p:nvSpPr>
        <p:spPr/>
        <p:txBody>
          <a:bodyPr/>
          <a:lstStyle/>
          <a:p>
            <a:fld id="{6284EB4F-0CD4-4ACC-9C7D-323C1F98EC68}" type="slidenum">
              <a:rPr lang="en-CA" smtClean="0"/>
              <a:t>1</a:t>
            </a:fld>
            <a:endParaRPr lang="en-CA"/>
          </a:p>
        </p:txBody>
      </p:sp>
    </p:spTree>
    <p:extLst>
      <p:ext uri="{BB962C8B-B14F-4D97-AF65-F5344CB8AC3E}">
        <p14:creationId xmlns:p14="http://schemas.microsoft.com/office/powerpoint/2010/main" val="473463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6284EB4F-0CD4-4ACC-9C7D-323C1F98EC68}" type="slidenum">
              <a:rPr lang="en-CA" smtClean="0"/>
              <a:t>2</a:t>
            </a:fld>
            <a:endParaRPr lang="en-CA"/>
          </a:p>
        </p:txBody>
      </p:sp>
    </p:spTree>
    <p:extLst>
      <p:ext uri="{BB962C8B-B14F-4D97-AF65-F5344CB8AC3E}">
        <p14:creationId xmlns:p14="http://schemas.microsoft.com/office/powerpoint/2010/main" val="2164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CGS has a Zero Tolerance Workplace Violence, Discrimination and Harassment Policy and Program in place.  </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Now have </a:t>
            </a:r>
            <a:r>
              <a:rPr kumimoji="0" lang="en-US" sz="900" b="1" i="0" u="none" strike="noStrike" kern="1200" cap="none" spc="0" normalizeH="0" baseline="0" noProof="0" dirty="0">
                <a:ln>
                  <a:noFill/>
                </a:ln>
                <a:solidFill>
                  <a:prstClr val="black"/>
                </a:solidFill>
                <a:effectLst/>
                <a:uLnTx/>
                <a:uFillTx/>
                <a:latin typeface="Aptos" panose="02110004020202020204"/>
                <a:ea typeface="+mn-ea"/>
                <a:cs typeface="+mn-cs"/>
              </a:rPr>
              <a:t>TWO</a:t>
            </a: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 separate policies that will account for all circumstances.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See "Respect Policy and Conflict Resolution Process" for incidents of harassment and discrimination</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See the “Workplace Violence Prevention Policy” for violent incidents or threats. </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Violence is defined as: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Use or attempted use of physical force</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Statement or action threatening harm</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Bringing a weapon into the workplace</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Domestic Violence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This policy applies to all groups that interact with CGS employees. This includes all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employees, elected officials, volunteers, service recipients, clients, residents, members of the public, suppliers and service providers.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1" i="0" u="none" strike="noStrike" kern="1200" cap="none" spc="0" normalizeH="0" baseline="0" noProof="0" dirty="0">
                <a:ln>
                  <a:noFill/>
                </a:ln>
                <a:solidFill>
                  <a:prstClr val="black"/>
                </a:solidFill>
                <a:effectLst/>
                <a:uLnTx/>
                <a:uFillTx/>
                <a:latin typeface="Aptos" panose="02110004020202020204"/>
                <a:ea typeface="+mn-ea"/>
                <a:cs typeface="+mn-cs"/>
              </a:rPr>
              <a:t>The Respect Policy </a:t>
            </a: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and reporting procedures should be consulted regarding incidents of workplace harassment or discrimination.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CGS personnel are guided and encouraged to report all acts of violence, discrimination and harassment, regardless of their source.  We expect that our contractors have a similar policy in place and that it is enforced.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rPr>
              <a:t>Necessary actions will be taken to protect our Employees and the public from acts of harassment and violence, and we will remove workers from sites when and if required.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9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CA" dirty="0"/>
          </a:p>
        </p:txBody>
      </p:sp>
      <p:sp>
        <p:nvSpPr>
          <p:cNvPr id="4" name="Slide Number Placeholder 3"/>
          <p:cNvSpPr>
            <a:spLocks noGrp="1"/>
          </p:cNvSpPr>
          <p:nvPr>
            <p:ph type="sldNum" sz="quarter" idx="5"/>
          </p:nvPr>
        </p:nvSpPr>
        <p:spPr/>
        <p:txBody>
          <a:bodyPr/>
          <a:lstStyle/>
          <a:p>
            <a:fld id="{6284EB4F-0CD4-4ACC-9C7D-323C1F98EC68}" type="slidenum">
              <a:rPr lang="en-CA" smtClean="0"/>
              <a:t>3</a:t>
            </a:fld>
            <a:endParaRPr lang="en-CA"/>
          </a:p>
        </p:txBody>
      </p:sp>
    </p:spTree>
    <p:extLst>
      <p:ext uri="{BB962C8B-B14F-4D97-AF65-F5344CB8AC3E}">
        <p14:creationId xmlns:p14="http://schemas.microsoft.com/office/powerpoint/2010/main" val="1837439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lnSpc>
                <a:spcPts val="1500"/>
              </a:lnSpc>
              <a:buNone/>
            </a:pPr>
            <a:r>
              <a:rPr lang="en-US" b="1" i="0" dirty="0">
                <a:effectLst/>
                <a:latin typeface="Segoe UI" panose="020B0502040204020203" pitchFamily="34" charset="0"/>
              </a:rPr>
              <a:t>BOSTA:</a:t>
            </a:r>
          </a:p>
          <a:p>
            <a:pPr fontAlgn="t">
              <a:lnSpc>
                <a:spcPts val="1500"/>
              </a:lnSpc>
              <a:buNone/>
            </a:pPr>
            <a:endParaRPr lang="en-US" b="1" i="0" dirty="0">
              <a:effectLst/>
              <a:latin typeface="Segoe UI" panose="020B0502040204020203" pitchFamily="34" charset="0"/>
            </a:endParaRPr>
          </a:p>
          <a:p>
            <a:pPr fontAlgn="t">
              <a:lnSpc>
                <a:spcPts val="1500"/>
              </a:lnSpc>
              <a:buNone/>
            </a:pPr>
            <a:r>
              <a:rPr lang="en-US" b="0" i="0" dirty="0">
                <a:effectLst/>
                <a:latin typeface="Segoe UI" panose="020B0502040204020203" pitchFamily="34" charset="0"/>
              </a:rPr>
              <a:t>MLITSD BOSTA enforcement ensures that only properly trained, certified, or registered individuals work in compulsory trades. Skilled Trades Ontario oversees certification and apprenticeship programs, while MLITSD focuses on compliance, inspections, and enforcement to keep Ontario’s skilled trades safe, regulated, and consistent.</a:t>
            </a:r>
          </a:p>
          <a:p>
            <a:pPr fontAlgn="t">
              <a:lnSpc>
                <a:spcPts val="1500"/>
              </a:lnSpc>
              <a:buNone/>
            </a:pPr>
            <a:endParaRPr lang="en-US" b="1" i="0" dirty="0">
              <a:effectLst/>
              <a:latin typeface="Segoe UI" panose="020B0502040204020203" pitchFamily="34" charset="0"/>
            </a:endParaRPr>
          </a:p>
          <a:p>
            <a:pPr fontAlgn="t">
              <a:lnSpc>
                <a:spcPts val="1500"/>
              </a:lnSpc>
              <a:buNone/>
            </a:pPr>
            <a:r>
              <a:rPr lang="en-US" b="1" i="0" dirty="0">
                <a:effectLst/>
                <a:latin typeface="Segoe UI" panose="020B0502040204020203" pitchFamily="34" charset="0"/>
              </a:rPr>
              <a:t>What Lockout/Tagout Means</a:t>
            </a:r>
          </a:p>
          <a:p>
            <a:pPr fontAlgn="t">
              <a:lnSpc>
                <a:spcPts val="1500"/>
              </a:lnSpc>
              <a:buNone/>
            </a:pPr>
            <a:endParaRPr lang="en-US" b="1" i="0" dirty="0">
              <a:effectLst/>
              <a:latin typeface="Segoe UI" panose="020B0502040204020203" pitchFamily="34" charset="0"/>
            </a:endParaRPr>
          </a:p>
          <a:p>
            <a:pPr fontAlgn="t">
              <a:lnSpc>
                <a:spcPts val="1500"/>
              </a:lnSpc>
              <a:buFont typeface="Arial" panose="020B0604020202020204" pitchFamily="34" charset="0"/>
              <a:buChar char="•"/>
            </a:pPr>
            <a:r>
              <a:rPr lang="en-US" b="1" i="0" dirty="0">
                <a:effectLst/>
                <a:latin typeface="Segoe UI" panose="020B0502040204020203" pitchFamily="34" charset="0"/>
              </a:rPr>
              <a:t>Lockout</a:t>
            </a:r>
            <a:r>
              <a:rPr lang="en-US" b="0" i="0" dirty="0">
                <a:effectLst/>
                <a:latin typeface="Segoe UI" panose="020B0502040204020203" pitchFamily="34" charset="0"/>
              </a:rPr>
              <a:t>: Physically placing a lock on an energy‑isolating device to prevent equipment from starting. This includes electrical, mechanical, hydraulic, pneumatic, chemical, thermal, or other forms of hazardous energy. </a:t>
            </a:r>
            <a:endParaRPr lang="en-US" b="0" i="0" u="none" strike="noStrike" dirty="0">
              <a:solidFill>
                <a:srgbClr val="464FEB"/>
              </a:solidFill>
              <a:effectLst/>
              <a:latin typeface="Segoe UI" panose="020B0502040204020203" pitchFamily="34" charset="0"/>
            </a:endParaRPr>
          </a:p>
          <a:p>
            <a:pPr fontAlgn="t">
              <a:lnSpc>
                <a:spcPts val="1500"/>
              </a:lnSpc>
              <a:buFont typeface="Arial" panose="020B0604020202020204" pitchFamily="34" charset="0"/>
              <a:buChar char="•"/>
            </a:pPr>
            <a:r>
              <a:rPr lang="en-US" b="1" i="0" dirty="0">
                <a:effectLst/>
                <a:latin typeface="Segoe UI" panose="020B0502040204020203" pitchFamily="34" charset="0"/>
              </a:rPr>
              <a:t>Tagout</a:t>
            </a:r>
            <a:r>
              <a:rPr lang="en-US" b="0" i="0" dirty="0">
                <a:effectLst/>
                <a:latin typeface="Segoe UI" panose="020B0502040204020203" pitchFamily="34" charset="0"/>
              </a:rPr>
              <a:t>: Attaching a tag that identifies who applied the lock, the date, and the reason for the lockout. Only the person who applied the lock and tag may remove them. </a:t>
            </a:r>
            <a:r>
              <a:rPr lang="en-US" b="0" i="0" u="none" strike="noStrike" dirty="0">
                <a:solidFill>
                  <a:srgbClr val="464FEB"/>
                </a:solidFill>
                <a:effectLst/>
                <a:latin typeface="Segoe UI" panose="020B0502040204020203" pitchFamily="34" charset="0"/>
                <a:hlinkClick r:id="rId3"/>
              </a:rPr>
              <a:t>[ccohs.ca]</a:t>
            </a:r>
            <a:endParaRPr lang="en-US" b="0" i="0" dirty="0">
              <a:effectLst/>
              <a:latin typeface="Segoe UI" panose="020B0502040204020203" pitchFamily="34" charset="0"/>
            </a:endParaRPr>
          </a:p>
          <a:p>
            <a:pPr fontAlgn="t">
              <a:lnSpc>
                <a:spcPts val="1500"/>
              </a:lnSpc>
              <a:buNone/>
            </a:pPr>
            <a:br>
              <a:rPr lang="en-US" b="0" i="0" dirty="0">
                <a:effectLst/>
                <a:latin typeface="Segoe UI" panose="020B0502040204020203" pitchFamily="34" charset="0"/>
              </a:rPr>
            </a:br>
            <a:endParaRPr lang="en-US" b="0" i="0" dirty="0">
              <a:effectLst/>
              <a:latin typeface="Segoe UI" panose="020B0502040204020203" pitchFamily="34" charset="0"/>
            </a:endParaRPr>
          </a:p>
          <a:p>
            <a:pPr fontAlgn="t">
              <a:lnSpc>
                <a:spcPts val="1500"/>
              </a:lnSpc>
              <a:buNone/>
            </a:pPr>
            <a:r>
              <a:rPr lang="en-US" b="1" i="0" dirty="0">
                <a:effectLst/>
                <a:latin typeface="Segoe UI" panose="020B0502040204020203" pitchFamily="34" charset="0"/>
              </a:rPr>
              <a:t>Employer Requirements</a:t>
            </a:r>
          </a:p>
          <a:p>
            <a:pPr fontAlgn="t">
              <a:lnSpc>
                <a:spcPts val="1500"/>
              </a:lnSpc>
              <a:buNone/>
            </a:pPr>
            <a:r>
              <a:rPr lang="en-US" b="0" i="0" dirty="0">
                <a:effectLst/>
                <a:latin typeface="Segoe UI" panose="020B0502040204020203" pitchFamily="34" charset="0"/>
              </a:rPr>
              <a:t>Employers must:</a:t>
            </a:r>
          </a:p>
          <a:p>
            <a:pPr fontAlgn="t">
              <a:lnSpc>
                <a:spcPts val="1500"/>
              </a:lnSpc>
              <a:buFont typeface="Arial" panose="020B0604020202020204" pitchFamily="34" charset="0"/>
              <a:buChar char="•"/>
            </a:pPr>
            <a:r>
              <a:rPr lang="en-US" b="0" i="0" dirty="0">
                <a:effectLst/>
                <a:latin typeface="Segoe UI" panose="020B0502040204020203" pitchFamily="34" charset="0"/>
              </a:rPr>
              <a:t>Develop </a:t>
            </a:r>
            <a:r>
              <a:rPr lang="en-US" b="1" i="0" dirty="0">
                <a:effectLst/>
                <a:latin typeface="Segoe UI" panose="020B0502040204020203" pitchFamily="34" charset="0"/>
              </a:rPr>
              <a:t>written LOTO procedures</a:t>
            </a:r>
            <a:r>
              <a:rPr lang="en-US" b="0" i="0" dirty="0">
                <a:effectLst/>
                <a:latin typeface="Segoe UI" panose="020B0502040204020203" pitchFamily="34" charset="0"/>
              </a:rPr>
              <a:t> for all equipment. </a:t>
            </a:r>
          </a:p>
          <a:p>
            <a:pPr fontAlgn="t">
              <a:lnSpc>
                <a:spcPts val="1500"/>
              </a:lnSpc>
              <a:buFont typeface="Arial" panose="020B0604020202020204" pitchFamily="34" charset="0"/>
              <a:buChar char="•"/>
            </a:pPr>
            <a:r>
              <a:rPr lang="en-US" b="0" i="0" dirty="0">
                <a:effectLst/>
                <a:latin typeface="Segoe UI" panose="020B0502040204020203" pitchFamily="34" charset="0"/>
              </a:rPr>
              <a:t>Train workers on identifying hazardous energy sources and performing lockout safely (authorized and affected workers). </a:t>
            </a:r>
            <a:endParaRPr lang="en-US" b="0" i="0" u="none" strike="noStrike" dirty="0">
              <a:solidFill>
                <a:srgbClr val="464FEB"/>
              </a:solidFill>
              <a:effectLst/>
              <a:latin typeface="Segoe UI" panose="020B0502040204020203" pitchFamily="34" charset="0"/>
            </a:endParaRPr>
          </a:p>
          <a:p>
            <a:pPr fontAlgn="t">
              <a:lnSpc>
                <a:spcPts val="1500"/>
              </a:lnSpc>
              <a:buFont typeface="Arial" panose="020B0604020202020204" pitchFamily="34" charset="0"/>
              <a:buChar char="•"/>
            </a:pPr>
            <a:r>
              <a:rPr lang="en-US" b="0" i="0" dirty="0">
                <a:effectLst/>
                <a:latin typeface="Segoe UI" panose="020B0502040204020203" pitchFamily="34" charset="0"/>
              </a:rPr>
              <a:t>Ensure machinery is </a:t>
            </a:r>
            <a:r>
              <a:rPr lang="en-US" b="1" i="0" dirty="0">
                <a:effectLst/>
                <a:latin typeface="Segoe UI" panose="020B0502040204020203" pitchFamily="34" charset="0"/>
              </a:rPr>
              <a:t>fully de‑energized and isolated</a:t>
            </a:r>
            <a:r>
              <a:rPr lang="en-US" b="0" i="0" dirty="0">
                <a:effectLst/>
                <a:latin typeface="Segoe UI" panose="020B0502040204020203" pitchFamily="34" charset="0"/>
              </a:rPr>
              <a:t> before work begins.</a:t>
            </a:r>
          </a:p>
          <a:p>
            <a:pPr fontAlgn="t">
              <a:lnSpc>
                <a:spcPts val="1500"/>
              </a:lnSpc>
              <a:buFont typeface="Arial" panose="020B0604020202020204" pitchFamily="34" charset="0"/>
              <a:buChar char="•"/>
            </a:pPr>
            <a:r>
              <a:rPr lang="en-US" b="0" i="0" dirty="0">
                <a:effectLst/>
                <a:latin typeface="Segoe UI" panose="020B0502040204020203" pitchFamily="34" charset="0"/>
              </a:rPr>
              <a:t>Use appropriate locks, tags, and devices to prevent accidental re‑energization.</a:t>
            </a:r>
          </a:p>
          <a:p>
            <a:pPr fontAlgn="t">
              <a:lnSpc>
                <a:spcPts val="1500"/>
              </a:lnSpc>
              <a:buNone/>
            </a:pPr>
            <a:br>
              <a:rPr lang="en-US" b="0" i="0" dirty="0">
                <a:effectLst/>
                <a:latin typeface="Segoe UI" panose="020B0502040204020203" pitchFamily="34" charset="0"/>
              </a:rPr>
            </a:br>
            <a:endParaRPr lang="en-US" b="0" i="0" dirty="0">
              <a:effectLst/>
              <a:latin typeface="Segoe UI" panose="020B0502040204020203" pitchFamily="34" charset="0"/>
            </a:endParaRPr>
          </a:p>
          <a:p>
            <a:pPr fontAlgn="t">
              <a:lnSpc>
                <a:spcPts val="1500"/>
              </a:lnSpc>
              <a:buNone/>
            </a:pPr>
            <a:r>
              <a:rPr lang="en-US" b="1" i="0" dirty="0">
                <a:effectLst/>
                <a:latin typeface="Segoe UI" panose="020B0502040204020203" pitchFamily="34" charset="0"/>
              </a:rPr>
              <a:t>When LOTO Is Required</a:t>
            </a:r>
          </a:p>
          <a:p>
            <a:pPr fontAlgn="t">
              <a:lnSpc>
                <a:spcPts val="1500"/>
              </a:lnSpc>
              <a:buNone/>
            </a:pPr>
            <a:r>
              <a:rPr lang="en-US" b="0" i="0" dirty="0">
                <a:effectLst/>
                <a:latin typeface="Segoe UI" panose="020B0502040204020203" pitchFamily="34" charset="0"/>
              </a:rPr>
              <a:t>LOTO must be performed </a:t>
            </a:r>
            <a:r>
              <a:rPr lang="en-US" b="1" i="0" dirty="0">
                <a:effectLst/>
                <a:latin typeface="Segoe UI" panose="020B0502040204020203" pitchFamily="34" charset="0"/>
              </a:rPr>
              <a:t>before any work</a:t>
            </a:r>
            <a:r>
              <a:rPr lang="en-US" b="0" i="0" dirty="0">
                <a:effectLst/>
                <a:latin typeface="Segoe UI" panose="020B0502040204020203" pitchFamily="34" charset="0"/>
              </a:rPr>
              <a:t> involving:</a:t>
            </a:r>
          </a:p>
          <a:p>
            <a:pPr fontAlgn="t">
              <a:lnSpc>
                <a:spcPts val="1500"/>
              </a:lnSpc>
              <a:buFont typeface="Arial" panose="020B0604020202020204" pitchFamily="34" charset="0"/>
              <a:buChar char="•"/>
            </a:pPr>
            <a:r>
              <a:rPr lang="en-US" b="0" i="0" dirty="0">
                <a:effectLst/>
                <a:latin typeface="Segoe UI" panose="020B0502040204020203" pitchFamily="34" charset="0"/>
              </a:rPr>
              <a:t>Maintenance</a:t>
            </a:r>
          </a:p>
          <a:p>
            <a:pPr fontAlgn="t">
              <a:lnSpc>
                <a:spcPts val="1500"/>
              </a:lnSpc>
              <a:buFont typeface="Arial" panose="020B0604020202020204" pitchFamily="34" charset="0"/>
              <a:buChar char="•"/>
            </a:pPr>
            <a:r>
              <a:rPr lang="en-US" b="0" i="0" dirty="0">
                <a:effectLst/>
                <a:latin typeface="Segoe UI" panose="020B0502040204020203" pitchFamily="34" charset="0"/>
              </a:rPr>
              <a:t>Cleaning</a:t>
            </a:r>
          </a:p>
          <a:p>
            <a:pPr fontAlgn="t">
              <a:lnSpc>
                <a:spcPts val="1500"/>
              </a:lnSpc>
              <a:buFont typeface="Arial" panose="020B0604020202020204" pitchFamily="34" charset="0"/>
              <a:buChar char="•"/>
            </a:pPr>
            <a:r>
              <a:rPr lang="en-US" b="0" i="0" dirty="0">
                <a:effectLst/>
                <a:latin typeface="Segoe UI" panose="020B0502040204020203" pitchFamily="34" charset="0"/>
              </a:rPr>
              <a:t>Troubleshooting</a:t>
            </a:r>
          </a:p>
          <a:p>
            <a:pPr fontAlgn="t">
              <a:lnSpc>
                <a:spcPts val="1500"/>
              </a:lnSpc>
              <a:buFont typeface="Arial" panose="020B0604020202020204" pitchFamily="34" charset="0"/>
              <a:buChar char="•"/>
            </a:pPr>
            <a:r>
              <a:rPr lang="en-US" b="0" i="0" dirty="0">
                <a:effectLst/>
                <a:latin typeface="Segoe UI" panose="020B0502040204020203" pitchFamily="34" charset="0"/>
              </a:rPr>
              <a:t>Repair</a:t>
            </a:r>
          </a:p>
          <a:p>
            <a:pPr fontAlgn="t">
              <a:lnSpc>
                <a:spcPts val="1500"/>
              </a:lnSpc>
              <a:buFont typeface="Arial" panose="020B0604020202020204" pitchFamily="34" charset="0"/>
              <a:buChar char="•"/>
            </a:pPr>
            <a:r>
              <a:rPr lang="en-US" b="0" i="0" dirty="0">
                <a:effectLst/>
                <a:latin typeface="Segoe UI" panose="020B0502040204020203" pitchFamily="34" charset="0"/>
              </a:rPr>
              <a:t>Any task where a worker may be exposed to hazardous energy</a:t>
            </a:r>
            <a:br>
              <a:rPr lang="en-US" b="0" i="0" dirty="0">
                <a:effectLst/>
                <a:latin typeface="Segoe UI" panose="020B0502040204020203" pitchFamily="34" charset="0"/>
              </a:rPr>
            </a:br>
            <a:br>
              <a:rPr lang="en-US" b="0" i="0" dirty="0">
                <a:effectLst/>
                <a:latin typeface="Segoe UI" panose="020B0502040204020203" pitchFamily="34" charset="0"/>
              </a:rPr>
            </a:br>
            <a:endParaRPr lang="en-CA" dirty="0"/>
          </a:p>
        </p:txBody>
      </p:sp>
      <p:sp>
        <p:nvSpPr>
          <p:cNvPr id="4" name="Slide Number Placeholder 3"/>
          <p:cNvSpPr>
            <a:spLocks noGrp="1"/>
          </p:cNvSpPr>
          <p:nvPr>
            <p:ph type="sldNum" sz="quarter" idx="5"/>
          </p:nvPr>
        </p:nvSpPr>
        <p:spPr/>
        <p:txBody>
          <a:bodyPr/>
          <a:lstStyle/>
          <a:p>
            <a:fld id="{6284EB4F-0CD4-4ACC-9C7D-323C1F98EC68}" type="slidenum">
              <a:rPr lang="en-CA" smtClean="0"/>
              <a:t>4</a:t>
            </a:fld>
            <a:endParaRPr lang="en-CA"/>
          </a:p>
        </p:txBody>
      </p:sp>
    </p:spTree>
    <p:extLst>
      <p:ext uri="{BB962C8B-B14F-4D97-AF65-F5344CB8AC3E}">
        <p14:creationId xmlns:p14="http://schemas.microsoft.com/office/powerpoint/2010/main" val="434291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defRPr/>
            </a:pPr>
            <a:r>
              <a:rPr lang="en-US" dirty="0"/>
              <a:t>CGS staff who observe a hazard or contravention of the OHSA on a project will report the situation to the Constructor’s Site Supervisor and document the exchange.  </a:t>
            </a:r>
          </a:p>
          <a:p>
            <a:endParaRPr lang="en-US" dirty="0"/>
          </a:p>
          <a:p>
            <a:r>
              <a:rPr lang="en-US" dirty="0"/>
              <a:t>The Constructor is responsible for all health and safety aspects of the project.  The Constructor is responsible to ensure all visitors to site, including CGS Inspectors are made aware of the hazards they will encounter on site. </a:t>
            </a:r>
          </a:p>
          <a:p>
            <a:endParaRPr lang="en-US" dirty="0"/>
          </a:p>
          <a:p>
            <a:r>
              <a:rPr lang="en-US" dirty="0"/>
              <a:t>The Constructor is expected to mitigate hazards and rectify any concerns raised to reduce the risk of injury for all persons on the project.  City Staff will not provide any instructions or direction on methods or procedures required to resolve the hazard or concern.</a:t>
            </a:r>
          </a:p>
          <a:p>
            <a:r>
              <a:rPr lang="en-US" dirty="0"/>
              <a:t> </a:t>
            </a:r>
          </a:p>
          <a:p>
            <a:r>
              <a:rPr lang="en-US" dirty="0"/>
              <a:t>Where a hazard remains and has not been rectified by the Constructor or a contravention of the OHSA continues to exist, City Staff will notify the Ministry of </a:t>
            </a:r>
            <a:r>
              <a:rPr lang="en-US" dirty="0" err="1"/>
              <a:t>Labour</a:t>
            </a:r>
            <a:r>
              <a:rPr lang="en-US" dirty="0"/>
              <a:t>, Immigration, Training and Skills Development(MLITSD).</a:t>
            </a:r>
          </a:p>
          <a:p>
            <a:endParaRPr lang="en-CA" dirty="0"/>
          </a:p>
        </p:txBody>
      </p:sp>
      <p:sp>
        <p:nvSpPr>
          <p:cNvPr id="4" name="Slide Number Placeholder 3"/>
          <p:cNvSpPr>
            <a:spLocks noGrp="1"/>
          </p:cNvSpPr>
          <p:nvPr>
            <p:ph type="sldNum" sz="quarter" idx="5"/>
          </p:nvPr>
        </p:nvSpPr>
        <p:spPr/>
        <p:txBody>
          <a:bodyPr/>
          <a:lstStyle/>
          <a:p>
            <a:fld id="{6284EB4F-0CD4-4ACC-9C7D-323C1F98EC68}" type="slidenum">
              <a:rPr lang="en-CA" smtClean="0"/>
              <a:t>5</a:t>
            </a:fld>
            <a:endParaRPr lang="en-CA"/>
          </a:p>
        </p:txBody>
      </p:sp>
    </p:spTree>
    <p:extLst>
      <p:ext uri="{BB962C8B-B14F-4D97-AF65-F5344CB8AC3E}">
        <p14:creationId xmlns:p14="http://schemas.microsoft.com/office/powerpoint/2010/main" val="986873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1200" b="1" i="0" kern="1200" dirty="0">
                <a:solidFill>
                  <a:schemeClr val="tx1"/>
                </a:solidFill>
                <a:effectLst/>
                <a:latin typeface="+mn-lt"/>
                <a:ea typeface="+mn-ea"/>
                <a:cs typeface="+mn-cs"/>
              </a:rPr>
              <a:t>1. Required Signage in Temporary Work Zones</a:t>
            </a:r>
          </a:p>
          <a:p>
            <a:pPr fontAlgn="t"/>
            <a:r>
              <a:rPr lang="en-US" sz="1200" b="0" i="0" kern="1200" dirty="0">
                <a:solidFill>
                  <a:schemeClr val="tx1"/>
                </a:solidFill>
                <a:effectLst/>
                <a:latin typeface="+mn-lt"/>
                <a:ea typeface="+mn-ea"/>
                <a:cs typeface="+mn-cs"/>
              </a:rPr>
              <a:t>Book 7 outlines mandatory sign design patterns, including shapes, </a:t>
            </a:r>
            <a:r>
              <a:rPr lang="en-US" sz="1200" b="0" i="0" kern="1200" dirty="0" err="1">
                <a:solidFill>
                  <a:schemeClr val="tx1"/>
                </a:solidFill>
                <a:effectLst/>
                <a:latin typeface="+mn-lt"/>
                <a:ea typeface="+mn-ea"/>
                <a:cs typeface="+mn-cs"/>
              </a:rPr>
              <a:t>colours</a:t>
            </a:r>
            <a:r>
              <a:rPr lang="en-US" sz="1200" b="0" i="0" kern="1200" dirty="0">
                <a:solidFill>
                  <a:schemeClr val="tx1"/>
                </a:solidFill>
                <a:effectLst/>
                <a:latin typeface="+mn-lt"/>
                <a:ea typeface="+mn-ea"/>
                <a:cs typeface="+mn-cs"/>
              </a:rPr>
              <a:t>, dimensions, and </a:t>
            </a:r>
            <a:r>
              <a:rPr lang="en-US" sz="1200" b="0" i="0" kern="1200" dirty="0" err="1">
                <a:solidFill>
                  <a:schemeClr val="tx1"/>
                </a:solidFill>
                <a:effectLst/>
                <a:latin typeface="+mn-lt"/>
                <a:ea typeface="+mn-ea"/>
                <a:cs typeface="+mn-cs"/>
              </a:rPr>
              <a:t>retroreflectivity</a:t>
            </a:r>
            <a:r>
              <a:rPr lang="en-US" sz="1200" b="0" i="0" kern="1200" dirty="0">
                <a:solidFill>
                  <a:schemeClr val="tx1"/>
                </a:solidFill>
                <a:effectLst/>
                <a:latin typeface="+mn-lt"/>
                <a:ea typeface="+mn-ea"/>
                <a:cs typeface="+mn-cs"/>
              </a:rPr>
              <a:t> levels for all temporary condition signs. These patterns are provided as official reference files for contractors. </a:t>
            </a:r>
            <a:endParaRPr lang="en-US" sz="1200" b="0" i="0" u="none" strike="noStrike" kern="1200" dirty="0">
              <a:solidFill>
                <a:schemeClr val="tx1"/>
              </a:solidFill>
              <a:effectLst/>
              <a:latin typeface="+mn-lt"/>
              <a:ea typeface="+mn-ea"/>
              <a:cs typeface="+mn-cs"/>
            </a:endParaRPr>
          </a:p>
          <a:p>
            <a:pPr fontAlgn="t"/>
            <a:r>
              <a:rPr lang="en-US" sz="1200" b="1" i="0" kern="1200" dirty="0">
                <a:solidFill>
                  <a:schemeClr val="tx1"/>
                </a:solidFill>
                <a:effectLst/>
                <a:latin typeface="+mn-lt"/>
                <a:ea typeface="+mn-ea"/>
                <a:cs typeface="+mn-cs"/>
              </a:rPr>
              <a:t>Types of Signs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Regulatory: e.g., speed limits, lane control</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Warning: e.g., workers ahead, lane shifts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Guide/Information: e.g., detour routes</a:t>
            </a:r>
          </a:p>
          <a:p>
            <a:pPr fontAlgn="t"/>
            <a:endParaRPr lang="en-US" sz="1200" b="1" i="0" kern="1200" dirty="0">
              <a:solidFill>
                <a:schemeClr val="tx1"/>
              </a:solidFill>
              <a:effectLst/>
              <a:latin typeface="+mn-lt"/>
              <a:ea typeface="+mn-ea"/>
              <a:cs typeface="+mn-cs"/>
            </a:endParaRPr>
          </a:p>
          <a:p>
            <a:pPr fontAlgn="t"/>
            <a:r>
              <a:rPr lang="en-US" sz="1200" b="1" i="0" kern="1200" dirty="0">
                <a:solidFill>
                  <a:schemeClr val="tx1"/>
                </a:solidFill>
                <a:effectLst/>
                <a:latin typeface="+mn-lt"/>
                <a:ea typeface="+mn-ea"/>
                <a:cs typeface="+mn-cs"/>
              </a:rPr>
              <a:t>Contractor Responsibilities</a:t>
            </a:r>
          </a:p>
          <a:p>
            <a:pPr fontAlgn="t"/>
            <a:r>
              <a:rPr lang="en-US" sz="1200" b="0" i="0" kern="1200" dirty="0">
                <a:solidFill>
                  <a:schemeClr val="tx1"/>
                </a:solidFill>
                <a:effectLst/>
                <a:latin typeface="+mn-lt"/>
                <a:ea typeface="+mn-ea"/>
                <a:cs typeface="+mn-cs"/>
              </a:rPr>
              <a:t>Use only approved Book 7‑compliant signs. Install signs at specified distances as shown in typical layouts. Ensure signs remain visible, upright, clean, and reflective.</a:t>
            </a:r>
          </a:p>
          <a:p>
            <a:pPr fontAlgn="t"/>
            <a:endParaRPr lang="en-US" sz="1200" b="0" i="0" kern="1200" dirty="0">
              <a:solidFill>
                <a:schemeClr val="tx1"/>
              </a:solidFill>
              <a:effectLst/>
              <a:latin typeface="+mn-lt"/>
              <a:ea typeface="+mn-ea"/>
              <a:cs typeface="+mn-cs"/>
            </a:endParaRPr>
          </a:p>
          <a:p>
            <a:pPr fontAlgn="t"/>
            <a:r>
              <a:rPr lang="en-US" sz="1200" b="1" i="0" kern="1200" dirty="0">
                <a:solidFill>
                  <a:schemeClr val="tx1"/>
                </a:solidFill>
                <a:effectLst/>
                <a:latin typeface="+mn-lt"/>
                <a:ea typeface="+mn-ea"/>
                <a:cs typeface="+mn-cs"/>
              </a:rPr>
              <a:t>2. Traffic Control Devices (TCDs)</a:t>
            </a:r>
          </a:p>
          <a:p>
            <a:pPr fontAlgn="t"/>
            <a:r>
              <a:rPr lang="en-US" sz="1200" b="0" i="0" kern="1200" dirty="0">
                <a:solidFill>
                  <a:schemeClr val="tx1"/>
                </a:solidFill>
                <a:effectLst/>
                <a:latin typeface="+mn-lt"/>
                <a:ea typeface="+mn-ea"/>
                <a:cs typeface="+mn-cs"/>
              </a:rPr>
              <a:t>OTM Book 7 covers specifications and quality guidelines for:</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Cones &amp; tubular markers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Barrels / drums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Barricades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Temporary delineators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Portable message signs (DMS)</a:t>
            </a:r>
            <a:br>
              <a:rPr lang="en-US" sz="1200" b="0" i="0" kern="1200" dirty="0">
                <a:solidFill>
                  <a:schemeClr val="tx1"/>
                </a:solidFill>
                <a:effectLst/>
                <a:latin typeface="+mn-lt"/>
                <a:ea typeface="+mn-ea"/>
                <a:cs typeface="+mn-cs"/>
              </a:rPr>
            </a:br>
            <a:endParaRPr lang="en-US" sz="1200" b="0" i="0" kern="1200" dirty="0">
              <a:solidFill>
                <a:schemeClr val="tx1"/>
              </a:solidFill>
              <a:effectLst/>
              <a:latin typeface="+mn-lt"/>
              <a:ea typeface="+mn-ea"/>
              <a:cs typeface="+mn-cs"/>
            </a:endParaRPr>
          </a:p>
          <a:p>
            <a:pPr marL="0" indent="0" fontAlgn="t">
              <a:buFont typeface="Arial" panose="020B0604020202020204" pitchFamily="34" charset="0"/>
              <a:buNone/>
            </a:pPr>
            <a:r>
              <a:rPr lang="en-US" sz="1200" b="1" i="0" kern="1200" dirty="0">
                <a:solidFill>
                  <a:schemeClr val="tx1"/>
                </a:solidFill>
                <a:effectLst/>
                <a:latin typeface="+mn-lt"/>
                <a:ea typeface="+mn-ea"/>
                <a:cs typeface="+mn-cs"/>
              </a:rPr>
              <a:t>Device Requirements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Must be high‑visibility and retroreflective</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Must be kept in good physical condition</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Must follow prescribed spacing and placement rules found in Book 7 layouts</a:t>
            </a:r>
          </a:p>
          <a:p>
            <a:pPr marL="0" indent="0" fontAlgn="t">
              <a:buFont typeface="Arial" panose="020B0604020202020204" pitchFamily="34" charset="0"/>
              <a:buNone/>
            </a:pPr>
            <a:endParaRPr lang="en-US" sz="1200" b="0" i="0" kern="1200" dirty="0">
              <a:solidFill>
                <a:schemeClr val="tx1"/>
              </a:solidFill>
              <a:effectLst/>
              <a:latin typeface="+mn-lt"/>
              <a:ea typeface="+mn-ea"/>
              <a:cs typeface="+mn-cs"/>
            </a:endParaRPr>
          </a:p>
          <a:p>
            <a:pPr fontAlgn="t"/>
            <a:r>
              <a:rPr lang="en-US" sz="1200" b="1" i="0" kern="1200" dirty="0">
                <a:solidFill>
                  <a:schemeClr val="tx1"/>
                </a:solidFill>
                <a:effectLst/>
                <a:latin typeface="+mn-lt"/>
                <a:ea typeface="+mn-ea"/>
                <a:cs typeface="+mn-cs"/>
              </a:rPr>
              <a:t>3. Typical Work Zone Layouts</a:t>
            </a:r>
          </a:p>
          <a:p>
            <a:pPr fontAlgn="t"/>
            <a:r>
              <a:rPr lang="en-US" sz="1200" b="0" i="0" kern="1200" dirty="0">
                <a:solidFill>
                  <a:schemeClr val="tx1"/>
                </a:solidFill>
                <a:effectLst/>
                <a:latin typeface="+mn-lt"/>
                <a:ea typeface="+mn-ea"/>
                <a:cs typeface="+mn-cs"/>
              </a:rPr>
              <a:t>The Field Edition provides standardized layouts for:</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Mobile operations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Intermittent work</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Short‑ &amp; long‑duration work</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Freeway work zones</a:t>
            </a:r>
            <a:br>
              <a:rPr lang="en-US" sz="1200" b="0" i="0" kern="1200" dirty="0">
                <a:solidFill>
                  <a:schemeClr val="tx1"/>
                </a:solidFill>
                <a:effectLst/>
                <a:latin typeface="+mn-lt"/>
                <a:ea typeface="+mn-ea"/>
                <a:cs typeface="+mn-cs"/>
              </a:rPr>
            </a:br>
            <a:endParaRPr lang="en-US" sz="1200" b="0" i="0" kern="1200" dirty="0">
              <a:solidFill>
                <a:schemeClr val="tx1"/>
              </a:solidFill>
              <a:effectLst/>
              <a:latin typeface="+mn-lt"/>
              <a:ea typeface="+mn-ea"/>
              <a:cs typeface="+mn-cs"/>
            </a:endParaRPr>
          </a:p>
          <a:p>
            <a:pPr marL="0" indent="0" fontAlgn="t">
              <a:buFont typeface="Arial" panose="020B0604020202020204" pitchFamily="34" charset="0"/>
              <a:buNone/>
            </a:pPr>
            <a:r>
              <a:rPr lang="en-US" sz="1200" b="1" i="0" kern="1200" dirty="0">
                <a:solidFill>
                  <a:schemeClr val="tx1"/>
                </a:solidFill>
                <a:effectLst/>
                <a:latin typeface="+mn-lt"/>
                <a:ea typeface="+mn-ea"/>
                <a:cs typeface="+mn-cs"/>
              </a:rPr>
              <a:t>Layouts include:</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Required signs and devices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Taper lengths &amp; buffer zones</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Worker and equipment positioning</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Advanced warning areas and termination areas</a:t>
            </a:r>
          </a:p>
          <a:p>
            <a:pPr fontAlgn="t"/>
            <a:r>
              <a:rPr lang="en-US" sz="1200" b="0" i="0" kern="1200" dirty="0">
                <a:solidFill>
                  <a:schemeClr val="tx1"/>
                </a:solidFill>
                <a:effectLst/>
                <a:latin typeface="+mn-lt"/>
                <a:ea typeface="+mn-ea"/>
                <a:cs typeface="+mn-cs"/>
              </a:rPr>
              <a:t>Contractors must follow the layout that matches the work type and roadway conditions.</a:t>
            </a:r>
          </a:p>
          <a:p>
            <a:pPr fontAlgn="t"/>
            <a:endParaRPr lang="en-US" sz="1200" b="0" i="0" kern="1200" dirty="0">
              <a:solidFill>
                <a:schemeClr val="tx1"/>
              </a:solidFill>
              <a:effectLst/>
              <a:latin typeface="+mn-lt"/>
              <a:ea typeface="+mn-ea"/>
              <a:cs typeface="+mn-cs"/>
            </a:endParaRPr>
          </a:p>
          <a:p>
            <a:pPr fontAlgn="t"/>
            <a:r>
              <a:rPr lang="en-US" sz="1200" b="1" i="0" kern="1200" dirty="0">
                <a:solidFill>
                  <a:schemeClr val="tx1"/>
                </a:solidFill>
                <a:effectLst/>
                <a:latin typeface="+mn-lt"/>
                <a:ea typeface="+mn-ea"/>
                <a:cs typeface="+mn-cs"/>
              </a:rPr>
              <a:t>4. Traffic Control Persons (TCPs)</a:t>
            </a:r>
          </a:p>
          <a:p>
            <a:pPr fontAlgn="t"/>
            <a:r>
              <a:rPr lang="en-US" sz="1200" b="0" i="0" kern="1200" dirty="0">
                <a:solidFill>
                  <a:schemeClr val="tx1"/>
                </a:solidFill>
                <a:effectLst/>
                <a:latin typeface="+mn-lt"/>
                <a:ea typeface="+mn-ea"/>
                <a:cs typeface="+mn-cs"/>
              </a:rPr>
              <a:t>Book 7 includes specifications for:</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TCP qualifications and training</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TCP positioning and equipment</a:t>
            </a:r>
          </a:p>
          <a:p>
            <a:pPr fontAlgn="t"/>
            <a:endParaRPr lang="en-US" sz="1200" b="0" i="0" kern="1200" dirty="0">
              <a:solidFill>
                <a:schemeClr val="tx1"/>
              </a:solidFill>
              <a:effectLst/>
              <a:latin typeface="+mn-lt"/>
              <a:ea typeface="+mn-ea"/>
              <a:cs typeface="+mn-cs"/>
            </a:endParaRPr>
          </a:p>
          <a:p>
            <a:pPr fontAlgn="t"/>
            <a:r>
              <a:rPr lang="en-US" sz="1200" b="1" i="0" kern="1200" dirty="0">
                <a:solidFill>
                  <a:schemeClr val="tx1"/>
                </a:solidFill>
                <a:effectLst/>
                <a:latin typeface="+mn-lt"/>
                <a:ea typeface="+mn-ea"/>
                <a:cs typeface="+mn-cs"/>
              </a:rPr>
              <a:t>5. Setting Up and Removing Temporary Traffic Control</a:t>
            </a:r>
          </a:p>
          <a:p>
            <a:pPr fontAlgn="t"/>
            <a:r>
              <a:rPr lang="en-US" sz="1200" b="0" i="0" kern="1200" dirty="0">
                <a:solidFill>
                  <a:schemeClr val="tx1"/>
                </a:solidFill>
                <a:effectLst/>
                <a:latin typeface="+mn-lt"/>
                <a:ea typeface="+mn-ea"/>
                <a:cs typeface="+mn-cs"/>
              </a:rPr>
              <a:t>Contractors must follow Book 7’s prescribed procedures for:</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Order of device installation (advance warning → transition → work area → termination)</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Reverse‑order removal</a:t>
            </a:r>
          </a:p>
          <a:p>
            <a:pPr marL="171450" indent="-171450" fontAlgn="t">
              <a:buFont typeface="Arial" panose="020B0604020202020204" pitchFamily="34" charset="0"/>
              <a:buChar char="•"/>
            </a:pPr>
            <a:r>
              <a:rPr lang="en-US" sz="1200" b="0" i="0" kern="1200" dirty="0">
                <a:solidFill>
                  <a:schemeClr val="tx1"/>
                </a:solidFill>
                <a:effectLst/>
                <a:latin typeface="+mn-lt"/>
                <a:ea typeface="+mn-ea"/>
                <a:cs typeface="+mn-cs"/>
              </a:rPr>
              <a:t>Monitoring and adjusting devices to maintain safe conditions throughout the work</a:t>
            </a:r>
            <a:br>
              <a:rPr lang="en-US" sz="1200" b="0" i="0" kern="1200" dirty="0">
                <a:solidFill>
                  <a:schemeClr val="tx1"/>
                </a:solidFill>
                <a:effectLst/>
                <a:latin typeface="+mn-lt"/>
                <a:ea typeface="+mn-ea"/>
                <a:cs typeface="+mn-cs"/>
              </a:rPr>
            </a:br>
            <a:endParaRPr lang="en-US" sz="1200" b="0" i="0" kern="1200" dirty="0">
              <a:solidFill>
                <a:schemeClr val="tx1"/>
              </a:solidFill>
              <a:effectLst/>
              <a:latin typeface="+mn-lt"/>
              <a:ea typeface="+mn-ea"/>
              <a:cs typeface="+mn-cs"/>
            </a:endParaRPr>
          </a:p>
          <a:p>
            <a:pPr fontAlgn="t"/>
            <a:br>
              <a:rPr lang="en-US" sz="1200" b="0" i="0" kern="1200" dirty="0">
                <a:solidFill>
                  <a:schemeClr val="tx1"/>
                </a:solidFill>
                <a:effectLst/>
                <a:latin typeface="+mn-lt"/>
                <a:ea typeface="+mn-ea"/>
                <a:cs typeface="+mn-cs"/>
              </a:rPr>
            </a:br>
            <a:endParaRPr lang="en-CA" b="0" dirty="0"/>
          </a:p>
        </p:txBody>
      </p:sp>
      <p:sp>
        <p:nvSpPr>
          <p:cNvPr id="4" name="Slide Number Placeholder 3"/>
          <p:cNvSpPr>
            <a:spLocks noGrp="1"/>
          </p:cNvSpPr>
          <p:nvPr>
            <p:ph type="sldNum" sz="quarter" idx="5"/>
          </p:nvPr>
        </p:nvSpPr>
        <p:spPr/>
        <p:txBody>
          <a:bodyPr/>
          <a:lstStyle/>
          <a:p>
            <a:fld id="{6284EB4F-0CD4-4ACC-9C7D-323C1F98EC68}" type="slidenum">
              <a:rPr lang="en-CA" smtClean="0"/>
              <a:t>6</a:t>
            </a:fld>
            <a:endParaRPr lang="en-CA"/>
          </a:p>
        </p:txBody>
      </p:sp>
    </p:spTree>
    <p:extLst>
      <p:ext uri="{BB962C8B-B14F-4D97-AF65-F5344CB8AC3E}">
        <p14:creationId xmlns:p14="http://schemas.microsoft.com/office/powerpoint/2010/main" val="3228622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t"/>
            <a:r>
              <a:rPr lang="en-US" sz="900" b="1" i="0" kern="1200" dirty="0">
                <a:solidFill>
                  <a:schemeClr val="tx1"/>
                </a:solidFill>
                <a:effectLst/>
                <a:latin typeface="+mn-lt"/>
                <a:ea typeface="+mn-ea"/>
                <a:cs typeface="+mn-cs"/>
              </a:rPr>
              <a:t>Key Requirements</a:t>
            </a:r>
          </a:p>
          <a:p>
            <a:pPr fontAlgn="t"/>
            <a:endParaRPr lang="en-US" sz="900" b="1" i="0" kern="1200" dirty="0">
              <a:solidFill>
                <a:schemeClr val="tx1"/>
              </a:solidFill>
              <a:effectLst/>
              <a:latin typeface="+mn-lt"/>
              <a:ea typeface="+mn-ea"/>
              <a:cs typeface="+mn-cs"/>
            </a:endParaRPr>
          </a:p>
          <a:p>
            <a:pPr fontAlgn="t"/>
            <a:r>
              <a:rPr lang="en-US" sz="900" b="1" i="0" kern="1200" dirty="0">
                <a:solidFill>
                  <a:schemeClr val="tx1"/>
                </a:solidFill>
                <a:effectLst/>
                <a:latin typeface="+mn-lt"/>
                <a:ea typeface="+mn-ea"/>
                <a:cs typeface="+mn-cs"/>
              </a:rPr>
              <a:t>1. Soil Assessment</a:t>
            </a:r>
          </a:p>
          <a:p>
            <a:pPr fontAlgn="t"/>
            <a:r>
              <a:rPr lang="en-US" sz="900" b="0" i="0" kern="1200" dirty="0">
                <a:solidFill>
                  <a:schemeClr val="tx1"/>
                </a:solidFill>
                <a:effectLst/>
                <a:latin typeface="+mn-lt"/>
                <a:ea typeface="+mn-ea"/>
                <a:cs typeface="+mn-cs"/>
              </a:rPr>
              <a:t>Before digging, employers must:</a:t>
            </a:r>
          </a:p>
          <a:p>
            <a:pPr fontAlgn="t"/>
            <a:r>
              <a:rPr lang="en-US" sz="900" b="0" i="0" kern="1200" dirty="0">
                <a:solidFill>
                  <a:schemeClr val="tx1"/>
                </a:solidFill>
                <a:effectLst/>
                <a:latin typeface="+mn-lt"/>
                <a:ea typeface="+mn-ea"/>
                <a:cs typeface="+mn-cs"/>
              </a:rPr>
              <a:t>Identify </a:t>
            </a:r>
            <a:r>
              <a:rPr lang="en-US" sz="900" b="1" i="0" kern="1200" dirty="0">
                <a:solidFill>
                  <a:schemeClr val="tx1"/>
                </a:solidFill>
                <a:effectLst/>
                <a:latin typeface="+mn-lt"/>
                <a:ea typeface="+mn-ea"/>
                <a:cs typeface="+mn-cs"/>
              </a:rPr>
              <a:t>soil type</a:t>
            </a:r>
            <a:r>
              <a:rPr lang="en-US" sz="900" b="0" i="0" kern="1200" dirty="0">
                <a:solidFill>
                  <a:schemeClr val="tx1"/>
                </a:solidFill>
                <a:effectLst/>
                <a:latin typeface="+mn-lt"/>
                <a:ea typeface="+mn-ea"/>
                <a:cs typeface="+mn-cs"/>
              </a:rPr>
              <a:t> as required under </a:t>
            </a:r>
            <a:r>
              <a:rPr lang="en-US" sz="900" b="1" i="0" kern="1200" dirty="0">
                <a:solidFill>
                  <a:schemeClr val="tx1"/>
                </a:solidFill>
                <a:effectLst/>
                <a:latin typeface="+mn-lt"/>
                <a:ea typeface="+mn-ea"/>
                <a:cs typeface="+mn-cs"/>
              </a:rPr>
              <a:t>s. 226</a:t>
            </a:r>
            <a:r>
              <a:rPr lang="en-US" sz="900" b="0" i="0" kern="1200" dirty="0">
                <a:solidFill>
                  <a:schemeClr val="tx1"/>
                </a:solidFill>
                <a:effectLst/>
                <a:latin typeface="+mn-lt"/>
                <a:ea typeface="+mn-ea"/>
                <a:cs typeface="+mn-cs"/>
              </a:rPr>
              <a:t>, since soil classification determines the protective system needed. Consider environmental factors (moisture, weather, vibration) that affect trench stability. </a:t>
            </a:r>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pPr fontAlgn="t"/>
            <a:r>
              <a:rPr lang="en-US" sz="900" b="1" i="0" kern="1200" dirty="0">
                <a:solidFill>
                  <a:schemeClr val="tx1"/>
                </a:solidFill>
                <a:effectLst/>
                <a:latin typeface="+mn-lt"/>
                <a:ea typeface="+mn-ea"/>
                <a:cs typeface="+mn-cs"/>
              </a:rPr>
              <a:t>2. Protection Against Cave‑Ins</a:t>
            </a:r>
          </a:p>
          <a:p>
            <a:pPr fontAlgn="t"/>
            <a:r>
              <a:rPr lang="en-US" sz="900" b="0" i="0" kern="1200" dirty="0">
                <a:solidFill>
                  <a:schemeClr val="tx1"/>
                </a:solidFill>
                <a:effectLst/>
                <a:latin typeface="+mn-lt"/>
                <a:ea typeface="+mn-ea"/>
                <a:cs typeface="+mn-cs"/>
              </a:rPr>
              <a:t>Trenches </a:t>
            </a:r>
            <a:r>
              <a:rPr lang="en-US" sz="900" b="1" i="0" kern="1200" dirty="0">
                <a:solidFill>
                  <a:schemeClr val="tx1"/>
                </a:solidFill>
                <a:effectLst/>
                <a:latin typeface="+mn-lt"/>
                <a:ea typeface="+mn-ea"/>
                <a:cs typeface="+mn-cs"/>
              </a:rPr>
              <a:t>deeper than 1.2 m (4 ft)</a:t>
            </a:r>
            <a:r>
              <a:rPr lang="en-US" sz="900" b="0" i="0" kern="1200" dirty="0">
                <a:solidFill>
                  <a:schemeClr val="tx1"/>
                </a:solidFill>
                <a:effectLst/>
                <a:latin typeface="+mn-lt"/>
                <a:ea typeface="+mn-ea"/>
                <a:cs typeface="+mn-cs"/>
              </a:rPr>
              <a:t> require a protective system unless walls are solid rock. Protective measures include:</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Sloping or benching</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Shoring systems</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Trench boxes</a:t>
            </a:r>
            <a:br>
              <a:rPr lang="en-US" sz="900" b="0" i="0" kern="1200" dirty="0">
                <a:solidFill>
                  <a:schemeClr val="tx1"/>
                </a:solidFill>
                <a:effectLst/>
                <a:latin typeface="+mn-lt"/>
                <a:ea typeface="+mn-ea"/>
                <a:cs typeface="+mn-cs"/>
              </a:rPr>
            </a:br>
            <a:r>
              <a:rPr lang="en-US" sz="900" b="0" i="0" kern="1200" dirty="0">
                <a:solidFill>
                  <a:schemeClr val="tx1"/>
                </a:solidFill>
                <a:effectLst/>
                <a:latin typeface="+mn-lt"/>
                <a:ea typeface="+mn-ea"/>
                <a:cs typeface="+mn-cs"/>
              </a:rPr>
              <a:t>Engineered systems are required in specific circumstances under </a:t>
            </a:r>
            <a:r>
              <a:rPr lang="en-US" sz="900" b="1" i="0" kern="1200" dirty="0">
                <a:solidFill>
                  <a:schemeClr val="tx1"/>
                </a:solidFill>
                <a:effectLst/>
                <a:latin typeface="+mn-lt"/>
                <a:ea typeface="+mn-ea"/>
                <a:cs typeface="+mn-cs"/>
              </a:rPr>
              <a:t>s. 235–242</a:t>
            </a:r>
            <a:r>
              <a:rPr lang="en-US" sz="900" b="0" i="0" kern="1200" dirty="0">
                <a:solidFill>
                  <a:schemeClr val="tx1"/>
                </a:solidFill>
                <a:effectLst/>
                <a:latin typeface="+mn-lt"/>
                <a:ea typeface="+mn-ea"/>
                <a:cs typeface="+mn-cs"/>
              </a:rPr>
              <a:t>. </a:t>
            </a:r>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pPr fontAlgn="t"/>
            <a:r>
              <a:rPr lang="en-US" sz="900" b="1" i="0" kern="1200" dirty="0">
                <a:solidFill>
                  <a:schemeClr val="tx1"/>
                </a:solidFill>
                <a:effectLst/>
                <a:latin typeface="+mn-lt"/>
                <a:ea typeface="+mn-ea"/>
                <a:cs typeface="+mn-cs"/>
              </a:rPr>
              <a:t>3. Locates and Service Identification</a:t>
            </a:r>
          </a:p>
          <a:p>
            <a:pPr fontAlgn="t"/>
            <a:r>
              <a:rPr lang="en-US" sz="900" b="0" i="0" kern="1200" dirty="0">
                <a:solidFill>
                  <a:schemeClr val="tx1"/>
                </a:solidFill>
                <a:effectLst/>
                <a:latin typeface="+mn-lt"/>
                <a:ea typeface="+mn-ea"/>
                <a:cs typeface="+mn-cs"/>
              </a:rPr>
              <a:t>Before excavation:</a:t>
            </a:r>
          </a:p>
          <a:p>
            <a:pPr fontAlgn="t"/>
            <a:r>
              <a:rPr lang="en-US" sz="900" b="0" i="0" kern="1200" dirty="0">
                <a:solidFill>
                  <a:schemeClr val="tx1"/>
                </a:solidFill>
                <a:effectLst/>
                <a:latin typeface="+mn-lt"/>
                <a:ea typeface="+mn-ea"/>
                <a:cs typeface="+mn-cs"/>
              </a:rPr>
              <a:t>All </a:t>
            </a:r>
            <a:r>
              <a:rPr lang="en-US" sz="900" b="1" i="0" kern="1200" dirty="0">
                <a:solidFill>
                  <a:schemeClr val="tx1"/>
                </a:solidFill>
                <a:effectLst/>
                <a:latin typeface="+mn-lt"/>
                <a:ea typeface="+mn-ea"/>
                <a:cs typeface="+mn-cs"/>
              </a:rPr>
              <a:t>underground utilities</a:t>
            </a:r>
            <a:r>
              <a:rPr lang="en-US" sz="900" b="0" i="0" kern="1200" dirty="0">
                <a:solidFill>
                  <a:schemeClr val="tx1"/>
                </a:solidFill>
                <a:effectLst/>
                <a:latin typeface="+mn-lt"/>
                <a:ea typeface="+mn-ea"/>
                <a:cs typeface="+mn-cs"/>
              </a:rPr>
              <a:t> (gas, electrical, water, sewer) must be located and marked as required under </a:t>
            </a:r>
            <a:r>
              <a:rPr lang="en-US" sz="900" b="1" i="0" kern="1200" dirty="0">
                <a:solidFill>
                  <a:schemeClr val="tx1"/>
                </a:solidFill>
                <a:effectLst/>
                <a:latin typeface="+mn-lt"/>
                <a:ea typeface="+mn-ea"/>
                <a:cs typeface="+mn-cs"/>
              </a:rPr>
              <a:t>s. 228</a:t>
            </a:r>
            <a:r>
              <a:rPr lang="en-US" sz="900" b="0" i="0" kern="1200" dirty="0">
                <a:solidFill>
                  <a:schemeClr val="tx1"/>
                </a:solidFill>
                <a:effectLst/>
                <a:latin typeface="+mn-lt"/>
                <a:ea typeface="+mn-ea"/>
                <a:cs typeface="+mn-cs"/>
              </a:rPr>
              <a:t>. Overhead power lines must also be identified (</a:t>
            </a:r>
            <a:r>
              <a:rPr lang="en-US" sz="900" b="1" i="0" kern="1200" dirty="0">
                <a:solidFill>
                  <a:schemeClr val="tx1"/>
                </a:solidFill>
                <a:effectLst/>
                <a:latin typeface="+mn-lt"/>
                <a:ea typeface="+mn-ea"/>
                <a:cs typeface="+mn-cs"/>
              </a:rPr>
              <a:t>s. 188</a:t>
            </a:r>
            <a:r>
              <a:rPr lang="en-US" sz="900" b="0" i="0" kern="1200" dirty="0">
                <a:solidFill>
                  <a:schemeClr val="tx1"/>
                </a:solidFill>
                <a:effectLst/>
                <a:latin typeface="+mn-lt"/>
                <a:ea typeface="+mn-ea"/>
                <a:cs typeface="+mn-cs"/>
              </a:rPr>
              <a:t>). Ensure proper permits are established with our utility companies when working around lines</a:t>
            </a:r>
            <a:br>
              <a:rPr lang="en-US" sz="900" b="0" i="0" kern="1200" dirty="0">
                <a:solidFill>
                  <a:schemeClr val="tx1"/>
                </a:solidFill>
                <a:effectLst/>
                <a:latin typeface="+mn-lt"/>
                <a:ea typeface="+mn-ea"/>
                <a:cs typeface="+mn-cs"/>
              </a:rPr>
            </a:br>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pPr fontAlgn="t"/>
            <a:r>
              <a:rPr lang="en-US" sz="900" b="1" i="0" kern="1200" dirty="0">
                <a:solidFill>
                  <a:schemeClr val="tx1"/>
                </a:solidFill>
                <a:effectLst/>
                <a:latin typeface="+mn-lt"/>
                <a:ea typeface="+mn-ea"/>
                <a:cs typeface="+mn-cs"/>
              </a:rPr>
              <a:t>4. Access, Egress, and Fall Protection</a:t>
            </a:r>
          </a:p>
          <a:p>
            <a:pPr fontAlgn="t"/>
            <a:r>
              <a:rPr lang="en-US" sz="900" b="0" i="0" kern="1200" dirty="0">
                <a:solidFill>
                  <a:schemeClr val="tx1"/>
                </a:solidFill>
                <a:effectLst/>
                <a:latin typeface="+mn-lt"/>
                <a:ea typeface="+mn-ea"/>
                <a:cs typeface="+mn-cs"/>
              </a:rPr>
              <a:t>Employers must:</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Provide safe entry and exit for workers.</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Prevent falls into the excavation (</a:t>
            </a:r>
            <a:r>
              <a:rPr lang="en-US" sz="900" b="1" i="0" kern="1200" dirty="0">
                <a:solidFill>
                  <a:schemeClr val="tx1"/>
                </a:solidFill>
                <a:effectLst/>
                <a:latin typeface="+mn-lt"/>
                <a:ea typeface="+mn-ea"/>
                <a:cs typeface="+mn-cs"/>
              </a:rPr>
              <a:t>s. 233(4)</a:t>
            </a:r>
            <a:r>
              <a:rPr lang="en-US" sz="900" b="0" i="0" kern="1200" dirty="0">
                <a:solidFill>
                  <a:schemeClr val="tx1"/>
                </a:solidFill>
                <a:effectLst/>
                <a:latin typeface="+mn-lt"/>
                <a:ea typeface="+mn-ea"/>
                <a:cs typeface="+mn-cs"/>
              </a:rPr>
              <a:t>).</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Ensure spoil piles and materials are kept away from trench edges (</a:t>
            </a:r>
            <a:r>
              <a:rPr lang="en-US" sz="900" b="1" i="0" kern="1200" dirty="0">
                <a:solidFill>
                  <a:schemeClr val="tx1"/>
                </a:solidFill>
                <a:effectLst/>
                <a:latin typeface="+mn-lt"/>
                <a:ea typeface="+mn-ea"/>
                <a:cs typeface="+mn-cs"/>
              </a:rPr>
              <a:t>s. 232</a:t>
            </a:r>
            <a:r>
              <a:rPr lang="en-US" sz="900" b="0" i="0" kern="1200" dirty="0">
                <a:solidFill>
                  <a:schemeClr val="tx1"/>
                </a:solidFill>
                <a:effectLst/>
                <a:latin typeface="+mn-lt"/>
                <a:ea typeface="+mn-ea"/>
                <a:cs typeface="+mn-cs"/>
              </a:rPr>
              <a:t>).</a:t>
            </a:r>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pPr fontAlgn="t"/>
            <a:r>
              <a:rPr lang="en-US" sz="900" b="1" i="0" kern="1200" dirty="0">
                <a:solidFill>
                  <a:schemeClr val="tx1"/>
                </a:solidFill>
                <a:effectLst/>
                <a:latin typeface="+mn-lt"/>
                <a:ea typeface="+mn-ea"/>
                <a:cs typeface="+mn-cs"/>
              </a:rPr>
              <a:t>5. Water and Atmospheric Hazards</a:t>
            </a:r>
          </a:p>
          <a:p>
            <a:pPr fontAlgn="t"/>
            <a:r>
              <a:rPr lang="en-US" sz="900" b="0" i="0" kern="1200" dirty="0">
                <a:solidFill>
                  <a:schemeClr val="tx1"/>
                </a:solidFill>
                <a:effectLst/>
                <a:latin typeface="+mn-lt"/>
                <a:ea typeface="+mn-ea"/>
                <a:cs typeface="+mn-cs"/>
              </a:rPr>
              <a:t>Must Remove accumulated water from excavations to prevent flooding and collapse (</a:t>
            </a:r>
            <a:r>
              <a:rPr lang="en-US" sz="900" b="1" i="0" kern="1200" dirty="0">
                <a:solidFill>
                  <a:schemeClr val="tx1"/>
                </a:solidFill>
                <a:effectLst/>
                <a:latin typeface="+mn-lt"/>
                <a:ea typeface="+mn-ea"/>
                <a:cs typeface="+mn-cs"/>
              </a:rPr>
              <a:t>s. 230</a:t>
            </a:r>
            <a:r>
              <a:rPr lang="en-US" sz="900" b="0" i="0" kern="1200" dirty="0">
                <a:solidFill>
                  <a:schemeClr val="tx1"/>
                </a:solidFill>
                <a:effectLst/>
                <a:latin typeface="+mn-lt"/>
                <a:ea typeface="+mn-ea"/>
                <a:cs typeface="+mn-cs"/>
              </a:rPr>
              <a:t>).</a:t>
            </a:r>
          </a:p>
          <a:p>
            <a:pPr fontAlgn="t"/>
            <a:r>
              <a:rPr lang="en-US" sz="900" b="0" i="0" kern="1200" dirty="0">
                <a:solidFill>
                  <a:schemeClr val="tx1"/>
                </a:solidFill>
                <a:effectLst/>
                <a:latin typeface="+mn-lt"/>
                <a:ea typeface="+mn-ea"/>
                <a:cs typeface="+mn-cs"/>
              </a:rPr>
              <a:t>Evaluate for hazardous atmospheres such as toxic or flammable gases.</a:t>
            </a:r>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pPr fontAlgn="t"/>
            <a:r>
              <a:rPr lang="en-US" sz="900" b="1" i="0" kern="1200" dirty="0">
                <a:solidFill>
                  <a:schemeClr val="tx1"/>
                </a:solidFill>
                <a:effectLst/>
                <a:latin typeface="+mn-lt"/>
                <a:ea typeface="+mn-ea"/>
                <a:cs typeface="+mn-cs"/>
              </a:rPr>
              <a:t>6. Worker Safety Practices</a:t>
            </a:r>
          </a:p>
          <a:p>
            <a:pPr fontAlgn="t"/>
            <a:r>
              <a:rPr lang="en-US" sz="900" b="0" i="0" kern="1200" dirty="0">
                <a:solidFill>
                  <a:schemeClr val="tx1"/>
                </a:solidFill>
                <a:effectLst/>
                <a:latin typeface="+mn-lt"/>
                <a:ea typeface="+mn-ea"/>
                <a:cs typeface="+mn-cs"/>
              </a:rPr>
              <a:t>Workers must never enter a trench unless a second worker remains above ground (</a:t>
            </a:r>
            <a:r>
              <a:rPr lang="en-US" sz="900" b="1" i="0" kern="1200" dirty="0">
                <a:solidFill>
                  <a:schemeClr val="tx1"/>
                </a:solidFill>
                <a:effectLst/>
                <a:latin typeface="+mn-lt"/>
                <a:ea typeface="+mn-ea"/>
                <a:cs typeface="+mn-cs"/>
              </a:rPr>
              <a:t>s. 225</a:t>
            </a:r>
            <a:r>
              <a:rPr lang="en-US" sz="900" b="0" i="0" kern="1200" dirty="0">
                <a:solidFill>
                  <a:schemeClr val="tx1"/>
                </a:solidFill>
                <a:effectLst/>
                <a:latin typeface="+mn-lt"/>
                <a:ea typeface="+mn-ea"/>
                <a:cs typeface="+mn-cs"/>
              </a:rPr>
              <a:t>).</a:t>
            </a:r>
            <a:br>
              <a:rPr lang="en-US" sz="900" b="0" i="0" kern="1200" dirty="0">
                <a:solidFill>
                  <a:schemeClr val="tx1"/>
                </a:solidFill>
                <a:effectLst/>
                <a:latin typeface="+mn-lt"/>
                <a:ea typeface="+mn-ea"/>
                <a:cs typeface="+mn-cs"/>
              </a:rPr>
            </a:br>
            <a:r>
              <a:rPr lang="en-US" sz="900" b="0" i="0" kern="1200" dirty="0">
                <a:solidFill>
                  <a:schemeClr val="tx1"/>
                </a:solidFill>
                <a:effectLst/>
                <a:latin typeface="+mn-lt"/>
                <a:ea typeface="+mn-ea"/>
                <a:cs typeface="+mn-cs"/>
              </a:rPr>
              <a:t>Additional precautions include:</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Proper PPE</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Avoiding equipment‑related hazards</a:t>
            </a:r>
          </a:p>
          <a:p>
            <a:pPr marL="171450" indent="-171450" fontAlgn="t">
              <a:buFont typeface="Arial" panose="020B0604020202020204" pitchFamily="34" charset="0"/>
              <a:buChar char="•"/>
            </a:pPr>
            <a:r>
              <a:rPr lang="en-US" sz="900" b="0" i="0" kern="1200" dirty="0">
                <a:solidFill>
                  <a:schemeClr val="tx1"/>
                </a:solidFill>
                <a:effectLst/>
                <a:latin typeface="+mn-lt"/>
                <a:ea typeface="+mn-ea"/>
                <a:cs typeface="+mn-cs"/>
              </a:rPr>
              <a:t>Maintaining good housekeeping</a:t>
            </a:r>
            <a:br>
              <a:rPr lang="en-US" sz="900" b="0" i="0" kern="1200" dirty="0">
                <a:solidFill>
                  <a:schemeClr val="tx1"/>
                </a:solidFill>
                <a:effectLst/>
                <a:latin typeface="+mn-lt"/>
                <a:ea typeface="+mn-ea"/>
                <a:cs typeface="+mn-cs"/>
              </a:rPr>
            </a:br>
            <a:endParaRPr lang="en-US" sz="900" b="0" i="0" kern="1200" dirty="0">
              <a:solidFill>
                <a:schemeClr val="tx1"/>
              </a:solidFill>
              <a:effectLst/>
              <a:latin typeface="+mn-lt"/>
              <a:ea typeface="+mn-ea"/>
              <a:cs typeface="+mn-cs"/>
            </a:endParaRPr>
          </a:p>
          <a:p>
            <a:pPr fontAlgn="t"/>
            <a:r>
              <a:rPr lang="en-US" sz="900" b="1" i="0" kern="1200" dirty="0">
                <a:solidFill>
                  <a:schemeClr val="tx1"/>
                </a:solidFill>
                <a:effectLst/>
                <a:latin typeface="+mn-lt"/>
                <a:ea typeface="+mn-ea"/>
                <a:cs typeface="+mn-cs"/>
              </a:rPr>
              <a:t>7. Emergency Preparedness</a:t>
            </a:r>
          </a:p>
          <a:p>
            <a:pPr fontAlgn="t"/>
            <a:r>
              <a:rPr lang="en-US" sz="900" b="0" i="0" kern="1200" dirty="0">
                <a:solidFill>
                  <a:schemeClr val="tx1"/>
                </a:solidFill>
                <a:effectLst/>
                <a:latin typeface="+mn-lt"/>
                <a:ea typeface="+mn-ea"/>
                <a:cs typeface="+mn-cs"/>
              </a:rPr>
              <a:t>Employers must develop an emergency plan for trench rescues under </a:t>
            </a:r>
            <a:r>
              <a:rPr lang="en-US" sz="900" b="1" i="0" kern="1200" dirty="0">
                <a:solidFill>
                  <a:schemeClr val="tx1"/>
                </a:solidFill>
                <a:effectLst/>
                <a:latin typeface="+mn-lt"/>
                <a:ea typeface="+mn-ea"/>
                <a:cs typeface="+mn-cs"/>
              </a:rPr>
              <a:t>s. 17–18</a:t>
            </a:r>
            <a:r>
              <a:rPr lang="en-US" sz="900" b="0" i="0" kern="1200" dirty="0">
                <a:solidFill>
                  <a:schemeClr val="tx1"/>
                </a:solidFill>
                <a:effectLst/>
                <a:latin typeface="+mn-lt"/>
                <a:ea typeface="+mn-ea"/>
                <a:cs typeface="+mn-cs"/>
              </a:rPr>
              <a:t>.</a:t>
            </a:r>
            <a:br>
              <a:rPr lang="en-US" sz="900" b="0" i="0" kern="1200" dirty="0">
                <a:solidFill>
                  <a:schemeClr val="tx1"/>
                </a:solidFill>
                <a:effectLst/>
                <a:latin typeface="+mn-lt"/>
                <a:ea typeface="+mn-ea"/>
                <a:cs typeface="+mn-cs"/>
              </a:rPr>
            </a:br>
            <a:endParaRPr lang="en-CA" dirty="0"/>
          </a:p>
        </p:txBody>
      </p:sp>
      <p:sp>
        <p:nvSpPr>
          <p:cNvPr id="4" name="Slide Number Placeholder 3"/>
          <p:cNvSpPr>
            <a:spLocks noGrp="1"/>
          </p:cNvSpPr>
          <p:nvPr>
            <p:ph type="sldNum" sz="quarter" idx="5"/>
          </p:nvPr>
        </p:nvSpPr>
        <p:spPr/>
        <p:txBody>
          <a:bodyPr/>
          <a:lstStyle/>
          <a:p>
            <a:fld id="{6284EB4F-0CD4-4ACC-9C7D-323C1F98EC68}" type="slidenum">
              <a:rPr lang="en-CA" smtClean="0"/>
              <a:t>7</a:t>
            </a:fld>
            <a:endParaRPr lang="en-CA"/>
          </a:p>
        </p:txBody>
      </p:sp>
    </p:spTree>
    <p:extLst>
      <p:ext uri="{BB962C8B-B14F-4D97-AF65-F5344CB8AC3E}">
        <p14:creationId xmlns:p14="http://schemas.microsoft.com/office/powerpoint/2010/main" val="1955330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7CB13-401F-647C-79AC-31886BCC82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81A12E-CAF5-6C60-F8F8-6AF19A1D2C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FE1B32-EFA0-E8BA-3AC4-B5F69D01C09C}"/>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5" name="Footer Placeholder 4">
            <a:extLst>
              <a:ext uri="{FF2B5EF4-FFF2-40B4-BE49-F238E27FC236}">
                <a16:creationId xmlns:a16="http://schemas.microsoft.com/office/drawing/2014/main" id="{1A58E17C-85D8-9B64-8EAA-A99A77D0B3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6F3EB5-9AD0-98C0-78FA-744B62E35D1C}"/>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257719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7ECA9-9C8D-4944-77DE-4B8C9EE622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E26D7F-8F40-A0A9-0DE6-92A6D2BB39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B30897-C310-A903-7CF2-F5690848D3E2}"/>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5" name="Footer Placeholder 4">
            <a:extLst>
              <a:ext uri="{FF2B5EF4-FFF2-40B4-BE49-F238E27FC236}">
                <a16:creationId xmlns:a16="http://schemas.microsoft.com/office/drawing/2014/main" id="{128DF99B-C4BA-74C9-F387-1D7FDCBB48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A46373-38EF-37AB-DC1B-09FF324E4FEA}"/>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949677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50A18-A363-318D-10BC-D7D3EEAE52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9AE86FA-0428-26F8-9CF8-C1E891844F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966E66-0198-27F1-C146-47F587454863}"/>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5" name="Footer Placeholder 4">
            <a:extLst>
              <a:ext uri="{FF2B5EF4-FFF2-40B4-BE49-F238E27FC236}">
                <a16:creationId xmlns:a16="http://schemas.microsoft.com/office/drawing/2014/main" id="{1FC0A750-44B3-B1A6-EA3A-2938DB3CDF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EFA836-4EC4-6465-07BE-500A0B8C1A3A}"/>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20110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911D27C-B3CA-4034-9A32-546C6BB99970}" type="datetimeFigureOut">
              <a:rPr lang="en-US" smtClean="0"/>
              <a:t>3/19/2026</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23498823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11D27C-B3CA-4034-9A32-546C6BB99970}"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18160637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911D27C-B3CA-4034-9A32-546C6BB99970}" type="datetimeFigureOut">
              <a:rPr lang="en-US" smtClean="0"/>
              <a:t>3/19/2026</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39858891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11D27C-B3CA-4034-9A32-546C6BB99970}"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21628550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11D27C-B3CA-4034-9A32-546C6BB99970}"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26567397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11D27C-B3CA-4034-9A32-546C6BB99970}" type="datetimeFigureOut">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24139198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11D27C-B3CA-4034-9A32-546C6BB99970}" type="datetimeFigureOut">
              <a:rPr lang="en-US" smtClean="0"/>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543537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11D27C-B3CA-4034-9A32-546C6BB99970}"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3176389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B4B88-FCB3-385F-6780-B9BC4001E9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E53BAE-B3BC-5D8D-617F-4E80714B0E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FF9917-C733-47BB-E2B7-22424B8E133D}"/>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5" name="Footer Placeholder 4">
            <a:extLst>
              <a:ext uri="{FF2B5EF4-FFF2-40B4-BE49-F238E27FC236}">
                <a16:creationId xmlns:a16="http://schemas.microsoft.com/office/drawing/2014/main" id="{4135672F-8DD2-83CF-18F1-8189A2F6E1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C85302-DD20-94E6-24E1-245821651103}"/>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35383537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11D27C-B3CA-4034-9A32-546C6BB99970}"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23471574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11D27C-B3CA-4034-9A32-546C6BB99970}"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38512430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911D27C-B3CA-4034-9A32-546C6BB99970}" type="datetimeFigureOut">
              <a:rPr lang="en-US" smtClean="0"/>
              <a:t>3/19/2026</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41063937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911D27C-B3CA-4034-9A32-546C6BB99970}" type="datetimeFigureOut">
              <a:rPr lang="en-US" smtClean="0"/>
              <a:t>3/19/2026</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21B074D0-3600-4083-92D9-D12A47BA8E3E}"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4040857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911D27C-B3CA-4034-9A32-546C6BB99970}" type="datetimeFigureOut">
              <a:rPr lang="en-US" smtClean="0"/>
              <a:t>3/19/2026</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4436190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911D27C-B3CA-4034-9A32-546C6BB99970}" type="datetimeFigureOut">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2549067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911D27C-B3CA-4034-9A32-546C6BB99970}" type="datetimeFigureOut">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1758802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11D27C-B3CA-4034-9A32-546C6BB99970}"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10304877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911D27C-B3CA-4034-9A32-546C6BB99970}" type="datetimeFigureOut">
              <a:rPr lang="en-US" smtClean="0"/>
              <a:t>3/19/2026</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21B074D0-3600-4083-92D9-D12A47BA8E3E}" type="slidenum">
              <a:rPr lang="en-US" smtClean="0"/>
              <a:t>‹#›</a:t>
            </a:fld>
            <a:endParaRPr lang="en-US"/>
          </a:p>
        </p:txBody>
      </p:sp>
    </p:spTree>
    <p:extLst>
      <p:ext uri="{BB962C8B-B14F-4D97-AF65-F5344CB8AC3E}">
        <p14:creationId xmlns:p14="http://schemas.microsoft.com/office/powerpoint/2010/main" val="3950611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024C2-F909-1DEE-8097-27D6F14CBC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D479CE-7E7C-8257-306B-04F5A3469E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E69951-9688-236A-02FA-466308C5F69A}"/>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5" name="Footer Placeholder 4">
            <a:extLst>
              <a:ext uri="{FF2B5EF4-FFF2-40B4-BE49-F238E27FC236}">
                <a16:creationId xmlns:a16="http://schemas.microsoft.com/office/drawing/2014/main" id="{E37D8CFE-4815-F8BD-1EFD-90A9619720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54FBC9-A2F0-F7B8-D125-CA932FE5C7A4}"/>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2025272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52CE9-6764-FFA0-E524-C5D5E6716B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1F2137-01F4-2615-94A6-1754E90805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CAC217-E9B6-8CAD-4FC5-A822D613E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D2AB0C-B016-6C35-E18F-C97DA793D278}"/>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6" name="Footer Placeholder 5">
            <a:extLst>
              <a:ext uri="{FF2B5EF4-FFF2-40B4-BE49-F238E27FC236}">
                <a16:creationId xmlns:a16="http://schemas.microsoft.com/office/drawing/2014/main" id="{DFDCEF04-24AA-2582-F4C9-51FA5C0A07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AF719B-7C3D-3903-47D9-B41B0048F9DA}"/>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539843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055F4-055A-5BE8-375B-10FC7DC618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56BE3-98E9-0012-6170-72A1CAD00E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60F86A-CCD6-7FD3-064B-592ECC48BC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908E55-3B37-BA32-6E4A-51BF373C23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AFFFEC-83FD-3363-9CF7-92BFA168D2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059583-12F1-241D-2F3B-8F88A3821E89}"/>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8" name="Footer Placeholder 7">
            <a:extLst>
              <a:ext uri="{FF2B5EF4-FFF2-40B4-BE49-F238E27FC236}">
                <a16:creationId xmlns:a16="http://schemas.microsoft.com/office/drawing/2014/main" id="{6AB9B317-B6E8-6389-C25A-7F4AB43ABA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257805-DFBA-C323-E32F-94B1CBE20490}"/>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1733534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AB900-5C5D-87F1-E22E-87F0D965A1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DAC361-A006-21DA-9448-67CB52B0B92D}"/>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4" name="Footer Placeholder 3">
            <a:extLst>
              <a:ext uri="{FF2B5EF4-FFF2-40B4-BE49-F238E27FC236}">
                <a16:creationId xmlns:a16="http://schemas.microsoft.com/office/drawing/2014/main" id="{3F06D689-E004-B231-5960-D26429784C7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3EAA01-F5A3-9DAF-604F-A254574F4B74}"/>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700860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2974B9-187C-DC47-DD30-B9FABE2C9F10}"/>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3" name="Footer Placeholder 2">
            <a:extLst>
              <a:ext uri="{FF2B5EF4-FFF2-40B4-BE49-F238E27FC236}">
                <a16:creationId xmlns:a16="http://schemas.microsoft.com/office/drawing/2014/main" id="{2715090B-0B6D-1488-F37C-813C19E087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889CE7-22AE-7F16-0FA9-23BC8D71FC4A}"/>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107477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0804F-2C85-8F40-6C6D-98818C222F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065C9C-D2B0-8359-405A-00AEC3ACD2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E1BFBB-E537-425F-2B1D-57E54A3EDC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3C2644-5CEA-6BDE-CB69-A1E307E92782}"/>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6" name="Footer Placeholder 5">
            <a:extLst>
              <a:ext uri="{FF2B5EF4-FFF2-40B4-BE49-F238E27FC236}">
                <a16:creationId xmlns:a16="http://schemas.microsoft.com/office/drawing/2014/main" id="{99129C7B-EB0D-E078-9058-0446E29BCB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CA3391-564D-B28B-CD18-15DC4DFA1E7C}"/>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2455427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B95F6-DE9C-A776-FA5E-40934E7EFF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632E29-B832-838A-68FC-F15CB434C8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FCC83D0-0592-B6CC-D1C8-AAC228E524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FEA4A9-8168-2C56-3DB1-CA40EF50D766}"/>
              </a:ext>
            </a:extLst>
          </p:cNvPr>
          <p:cNvSpPr>
            <a:spLocks noGrp="1"/>
          </p:cNvSpPr>
          <p:nvPr>
            <p:ph type="dt" sz="half" idx="10"/>
          </p:nvPr>
        </p:nvSpPr>
        <p:spPr/>
        <p:txBody>
          <a:bodyPr/>
          <a:lstStyle/>
          <a:p>
            <a:fld id="{1358E11D-C09D-426F-BDF3-ECE21007473B}" type="datetimeFigureOut">
              <a:rPr lang="en-US" smtClean="0"/>
              <a:t>3/19/2026</a:t>
            </a:fld>
            <a:endParaRPr lang="en-US"/>
          </a:p>
        </p:txBody>
      </p:sp>
      <p:sp>
        <p:nvSpPr>
          <p:cNvPr id="6" name="Footer Placeholder 5">
            <a:extLst>
              <a:ext uri="{FF2B5EF4-FFF2-40B4-BE49-F238E27FC236}">
                <a16:creationId xmlns:a16="http://schemas.microsoft.com/office/drawing/2014/main" id="{CB0A9390-CDCF-E2AB-707F-C4264E258B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F06906-0B44-CF3B-A996-2CC7B778DE9C}"/>
              </a:ext>
            </a:extLst>
          </p:cNvPr>
          <p:cNvSpPr>
            <a:spLocks noGrp="1"/>
          </p:cNvSpPr>
          <p:nvPr>
            <p:ph type="sldNum" sz="quarter" idx="12"/>
          </p:nvPr>
        </p:nvSpPr>
        <p:spPr/>
        <p:txBody>
          <a:bodyPr/>
          <a:lstStyle/>
          <a:p>
            <a:fld id="{FB024787-966D-4F7E-A3C5-FFBE7CEE40E2}" type="slidenum">
              <a:rPr lang="en-US" smtClean="0"/>
              <a:t>‹#›</a:t>
            </a:fld>
            <a:endParaRPr lang="en-US"/>
          </a:p>
        </p:txBody>
      </p:sp>
    </p:spTree>
    <p:extLst>
      <p:ext uri="{BB962C8B-B14F-4D97-AF65-F5344CB8AC3E}">
        <p14:creationId xmlns:p14="http://schemas.microsoft.com/office/powerpoint/2010/main" val="3449090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7B834B-1CCA-7D69-499F-4406171717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8A727E-E3D6-BD12-0925-7F32FA2435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D174F6-A7AA-0780-D442-3B821FF2B3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58E11D-C09D-426F-BDF3-ECE21007473B}" type="datetimeFigureOut">
              <a:rPr lang="en-US" smtClean="0"/>
              <a:t>3/19/2026</a:t>
            </a:fld>
            <a:endParaRPr lang="en-US"/>
          </a:p>
        </p:txBody>
      </p:sp>
      <p:sp>
        <p:nvSpPr>
          <p:cNvPr id="5" name="Footer Placeholder 4">
            <a:extLst>
              <a:ext uri="{FF2B5EF4-FFF2-40B4-BE49-F238E27FC236}">
                <a16:creationId xmlns:a16="http://schemas.microsoft.com/office/drawing/2014/main" id="{1B72DAE0-E64F-2E26-CB3C-32EF87171B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EE40C6D-C100-8FB0-6F31-ECB0D78A56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024787-966D-4F7E-A3C5-FFBE7CEE40E2}" type="slidenum">
              <a:rPr lang="en-US" smtClean="0"/>
              <a:t>‹#›</a:t>
            </a:fld>
            <a:endParaRPr lang="en-US"/>
          </a:p>
        </p:txBody>
      </p:sp>
    </p:spTree>
    <p:extLst>
      <p:ext uri="{BB962C8B-B14F-4D97-AF65-F5344CB8AC3E}">
        <p14:creationId xmlns:p14="http://schemas.microsoft.com/office/powerpoint/2010/main" val="11081132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911D27C-B3CA-4034-9A32-546C6BB99970}" type="datetimeFigureOut">
              <a:rPr lang="en-US" smtClean="0"/>
              <a:t>3/19/2026</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1B074D0-3600-4083-92D9-D12A47BA8E3E}" type="slidenum">
              <a:rPr lang="en-US" smtClean="0"/>
              <a:t>‹#›</a:t>
            </a:fld>
            <a:endParaRPr lang="en-US"/>
          </a:p>
        </p:txBody>
      </p:sp>
    </p:spTree>
    <p:extLst>
      <p:ext uri="{BB962C8B-B14F-4D97-AF65-F5344CB8AC3E}">
        <p14:creationId xmlns:p14="http://schemas.microsoft.com/office/powerpoint/2010/main" val="37318796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5AC1B-520B-83AC-381E-8F819A9CAE03}"/>
              </a:ext>
            </a:extLst>
          </p:cNvPr>
          <p:cNvSpPr>
            <a:spLocks noGrp="1"/>
          </p:cNvSpPr>
          <p:nvPr>
            <p:ph type="ctrTitle"/>
          </p:nvPr>
        </p:nvSpPr>
        <p:spPr/>
        <p:txBody>
          <a:bodyPr/>
          <a:lstStyle/>
          <a:p>
            <a:r>
              <a:rPr lang="en-US" dirty="0"/>
              <a:t>Health and Safety Updates</a:t>
            </a:r>
          </a:p>
        </p:txBody>
      </p:sp>
      <p:sp>
        <p:nvSpPr>
          <p:cNvPr id="3" name="Subtitle 2">
            <a:extLst>
              <a:ext uri="{FF2B5EF4-FFF2-40B4-BE49-F238E27FC236}">
                <a16:creationId xmlns:a16="http://schemas.microsoft.com/office/drawing/2014/main" id="{61AD0448-CBCF-5A6C-9ECA-70EC58F5E4F0}"/>
              </a:ext>
            </a:extLst>
          </p:cNvPr>
          <p:cNvSpPr>
            <a:spLocks noGrp="1"/>
          </p:cNvSpPr>
          <p:nvPr>
            <p:ph type="subTitle" idx="1"/>
          </p:nvPr>
        </p:nvSpPr>
        <p:spPr/>
        <p:txBody>
          <a:bodyPr/>
          <a:lstStyle/>
          <a:p>
            <a:r>
              <a:rPr lang="en-US" dirty="0"/>
              <a:t>Tanis Cooper Health and Safety Advisor</a:t>
            </a:r>
          </a:p>
          <a:p>
            <a:endParaRPr lang="en-US" dirty="0"/>
          </a:p>
        </p:txBody>
      </p:sp>
    </p:spTree>
    <p:extLst>
      <p:ext uri="{BB962C8B-B14F-4D97-AF65-F5344CB8AC3E}">
        <p14:creationId xmlns:p14="http://schemas.microsoft.com/office/powerpoint/2010/main" val="1486165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67BFB-C08C-93BC-43A2-B28E1B2DFCC4}"/>
              </a:ext>
            </a:extLst>
          </p:cNvPr>
          <p:cNvSpPr>
            <a:spLocks noGrp="1"/>
          </p:cNvSpPr>
          <p:nvPr>
            <p:ph type="title"/>
          </p:nvPr>
        </p:nvSpPr>
        <p:spPr>
          <a:xfrm>
            <a:off x="7262190" y="132523"/>
            <a:ext cx="4325897" cy="702364"/>
          </a:xfrm>
        </p:spPr>
        <p:txBody>
          <a:bodyPr>
            <a:normAutofit/>
          </a:bodyPr>
          <a:lstStyle/>
          <a:p>
            <a:r>
              <a:rPr lang="en-US" sz="3400" dirty="0"/>
              <a:t>OHSA Updates</a:t>
            </a:r>
          </a:p>
        </p:txBody>
      </p:sp>
      <p:sp>
        <p:nvSpPr>
          <p:cNvPr id="3" name="Content Placeholder 2">
            <a:extLst>
              <a:ext uri="{FF2B5EF4-FFF2-40B4-BE49-F238E27FC236}">
                <a16:creationId xmlns:a16="http://schemas.microsoft.com/office/drawing/2014/main" id="{86892F4E-8487-C274-955E-00E95A577D2F}"/>
              </a:ext>
            </a:extLst>
          </p:cNvPr>
          <p:cNvSpPr>
            <a:spLocks noGrp="1"/>
          </p:cNvSpPr>
          <p:nvPr>
            <p:ph idx="1"/>
          </p:nvPr>
        </p:nvSpPr>
        <p:spPr>
          <a:xfrm>
            <a:off x="172278" y="344557"/>
            <a:ext cx="11415810" cy="5437399"/>
          </a:xfrm>
        </p:spPr>
        <p:txBody>
          <a:bodyPr>
            <a:normAutofit/>
          </a:bodyPr>
          <a:lstStyle/>
          <a:p>
            <a:pPr marL="457200" indent="-457200">
              <a:buFont typeface="+mj-lt"/>
              <a:buAutoNum type="arabicPeriod"/>
            </a:pPr>
            <a:endParaRPr lang="en-US" b="1" u="sng" dirty="0"/>
          </a:p>
          <a:p>
            <a:r>
              <a:rPr lang="en-US" b="1" u="sng" dirty="0"/>
              <a:t>Mandatory AEDs on Certain Construction Projects</a:t>
            </a:r>
          </a:p>
          <a:p>
            <a:pPr marL="0" indent="0">
              <a:buNone/>
            </a:pPr>
            <a:r>
              <a:rPr lang="en-US" sz="2000" dirty="0"/>
              <a:t>Ontario now requires Automated External Defibrillators (AEDs) on many construction sites under the OHSA.</a:t>
            </a:r>
            <a:r>
              <a:rPr lang="en-US" sz="2000" b="1" dirty="0">
                <a:ea typeface="Calibri" panose="020F0502020204030204" pitchFamily="34" charset="0"/>
                <a:cs typeface="Times New Roman" panose="02020603050405020304" pitchFamily="18" charset="0"/>
              </a:rPr>
              <a:t> Effective date January 1</a:t>
            </a:r>
            <a:r>
              <a:rPr lang="en-US" sz="2000" b="1" baseline="30000" dirty="0">
                <a:ea typeface="Calibri" panose="020F0502020204030204" pitchFamily="34" charset="0"/>
                <a:cs typeface="Times New Roman" panose="02020603050405020304" pitchFamily="18" charset="0"/>
              </a:rPr>
              <a:t>st</a:t>
            </a:r>
            <a:r>
              <a:rPr lang="en-US" sz="2000" b="1" dirty="0">
                <a:ea typeface="Calibri" panose="020F0502020204030204" pitchFamily="34" charset="0"/>
                <a:cs typeface="Times New Roman" panose="02020603050405020304" pitchFamily="18" charset="0"/>
              </a:rPr>
              <a:t>, 2026</a:t>
            </a:r>
            <a:endParaRPr lang="en-US" sz="2000" dirty="0"/>
          </a:p>
          <a:p>
            <a:pPr marL="0" indent="0">
              <a:buNone/>
            </a:pPr>
            <a:r>
              <a:rPr lang="en-US" sz="2000" dirty="0"/>
              <a:t>Applies to Construction projects: </a:t>
            </a:r>
          </a:p>
          <a:p>
            <a:pPr marL="0" indent="0">
              <a:buNone/>
            </a:pPr>
            <a:r>
              <a:rPr lang="en-US" sz="2000" dirty="0"/>
              <a:t>	20 or more workers, and projects expected to last 3 months or longer </a:t>
            </a:r>
          </a:p>
          <a:p>
            <a:pPr marL="0" indent="0">
              <a:buNone/>
            </a:pPr>
            <a:r>
              <a:rPr lang="en-US" sz="2000" dirty="0"/>
              <a:t>Requirements: AED must be installed, accessible, and maintained on site </a:t>
            </a:r>
          </a:p>
          <a:p>
            <a:pPr marL="0" indent="0">
              <a:buNone/>
            </a:pPr>
            <a:r>
              <a:rPr lang="en-US" sz="2000" dirty="0"/>
              <a:t>	Required signage for AED location </a:t>
            </a:r>
          </a:p>
          <a:p>
            <a:pPr marL="0" indent="0">
              <a:buNone/>
            </a:pPr>
            <a:r>
              <a:rPr lang="en-US" sz="2000" dirty="0"/>
              <a:t>	Inspection, maintenance, and record‑keeping required</a:t>
            </a:r>
          </a:p>
          <a:p>
            <a:pPr marL="0" indent="0">
              <a:buNone/>
            </a:pPr>
            <a:r>
              <a:rPr lang="en-US" sz="2000" dirty="0"/>
              <a:t>	At least one worker trained in CPR/AED use must be present while work is underway</a:t>
            </a:r>
          </a:p>
          <a:p>
            <a:r>
              <a:rPr lang="en-US" b="1" u="sng" dirty="0"/>
              <a:t>Washroom Facilities: </a:t>
            </a:r>
          </a:p>
          <a:p>
            <a:pPr marL="457200" lvl="1" indent="0">
              <a:buNone/>
            </a:pPr>
            <a:r>
              <a:rPr lang="en-US" dirty="0">
                <a:ea typeface="Calibri" panose="020F0502020204030204" pitchFamily="34" charset="0"/>
                <a:cs typeface="Times New Roman" panose="02020603050405020304" pitchFamily="18" charset="0"/>
              </a:rPr>
              <a:t>A washroom cleaning log must be posted either (1) in a conspicuous place by the washroom facility; or (2) electronically, where it can be accessed by workers. </a:t>
            </a:r>
            <a:r>
              <a:rPr lang="en-US" b="1" dirty="0">
                <a:ea typeface="Calibri" panose="020F0502020204030204" pitchFamily="34" charset="0"/>
                <a:cs typeface="Times New Roman" panose="02020603050405020304" pitchFamily="18" charset="0"/>
              </a:rPr>
              <a:t>Effective date January 1</a:t>
            </a:r>
            <a:r>
              <a:rPr lang="en-US" b="1" baseline="30000" dirty="0">
                <a:ea typeface="Calibri" panose="020F0502020204030204" pitchFamily="34" charset="0"/>
                <a:cs typeface="Times New Roman" panose="02020603050405020304" pitchFamily="18" charset="0"/>
              </a:rPr>
              <a:t>st</a:t>
            </a:r>
            <a:r>
              <a:rPr lang="en-US" b="1" dirty="0">
                <a:ea typeface="Calibri" panose="020F0502020204030204" pitchFamily="34" charset="0"/>
                <a:cs typeface="Times New Roman" panose="02020603050405020304" pitchFamily="18" charset="0"/>
              </a:rPr>
              <a:t>, 2026</a:t>
            </a:r>
          </a:p>
        </p:txBody>
      </p:sp>
      <p:pic>
        <p:nvPicPr>
          <p:cNvPr id="6" name="Picture 5">
            <a:extLst>
              <a:ext uri="{FF2B5EF4-FFF2-40B4-BE49-F238E27FC236}">
                <a16:creationId xmlns:a16="http://schemas.microsoft.com/office/drawing/2014/main" id="{4C16A947-3139-41DF-86BE-4D5B65AD8D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48" y="5791684"/>
            <a:ext cx="12178352" cy="1064964"/>
          </a:xfrm>
          <a:prstGeom prst="rect">
            <a:avLst/>
          </a:prstGeom>
        </p:spPr>
      </p:pic>
    </p:spTree>
    <p:extLst>
      <p:ext uri="{BB962C8B-B14F-4D97-AF65-F5344CB8AC3E}">
        <p14:creationId xmlns:p14="http://schemas.microsoft.com/office/powerpoint/2010/main" val="3263383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67BFB-C08C-93BC-43A2-B28E1B2DFCC4}"/>
              </a:ext>
            </a:extLst>
          </p:cNvPr>
          <p:cNvSpPr>
            <a:spLocks noGrp="1"/>
          </p:cNvSpPr>
          <p:nvPr>
            <p:ph type="title"/>
          </p:nvPr>
        </p:nvSpPr>
        <p:spPr>
          <a:xfrm>
            <a:off x="3229280" y="424071"/>
            <a:ext cx="8610600" cy="967407"/>
          </a:xfrm>
        </p:spPr>
        <p:txBody>
          <a:bodyPr>
            <a:normAutofit fontScale="90000"/>
          </a:bodyPr>
          <a:lstStyle/>
          <a:p>
            <a:r>
              <a:rPr lang="en-US" sz="3400" dirty="0"/>
              <a:t>Workplace Violence PREVENTION POLICY</a:t>
            </a:r>
          </a:p>
        </p:txBody>
      </p:sp>
      <p:sp>
        <p:nvSpPr>
          <p:cNvPr id="3" name="Content Placeholder 2">
            <a:extLst>
              <a:ext uri="{FF2B5EF4-FFF2-40B4-BE49-F238E27FC236}">
                <a16:creationId xmlns:a16="http://schemas.microsoft.com/office/drawing/2014/main" id="{86892F4E-8487-C274-955E-00E95A577D2F}"/>
              </a:ext>
            </a:extLst>
          </p:cNvPr>
          <p:cNvSpPr>
            <a:spLocks noGrp="1"/>
          </p:cNvSpPr>
          <p:nvPr>
            <p:ph idx="1"/>
          </p:nvPr>
        </p:nvSpPr>
        <p:spPr>
          <a:xfrm>
            <a:off x="631208" y="1757831"/>
            <a:ext cx="10956880" cy="4024125"/>
          </a:xfrm>
        </p:spPr>
        <p:txBody>
          <a:bodyPr/>
          <a:lstStyle/>
          <a:p>
            <a:pPr marL="0" indent="0">
              <a:buNone/>
            </a:pPr>
            <a:r>
              <a:rPr lang="en-US" sz="2400" dirty="0"/>
              <a:t>Workplace Violence Harassment and Discrimination Policy revisions. Two separate policies now exist. </a:t>
            </a:r>
          </a:p>
          <a:p>
            <a:pPr marL="0" indent="0">
              <a:buNone/>
            </a:pPr>
            <a:endParaRPr lang="en-US" sz="2400" dirty="0"/>
          </a:p>
          <a:p>
            <a:r>
              <a:rPr lang="en-US" b="1" u="sng" dirty="0"/>
              <a:t>Violence Prevention Policy:</a:t>
            </a:r>
            <a:r>
              <a:rPr lang="en-US" u="sng" dirty="0"/>
              <a:t> </a:t>
            </a:r>
            <a:r>
              <a:rPr lang="en-US" sz="2400" dirty="0"/>
              <a:t>for violent incidents or threats of violence.</a:t>
            </a:r>
          </a:p>
          <a:p>
            <a:pPr marL="0" indent="0">
              <a:buNone/>
            </a:pPr>
            <a:endParaRPr lang="en-US" sz="2400" dirty="0"/>
          </a:p>
          <a:p>
            <a:r>
              <a:rPr lang="en-US" b="1" u="sng" dirty="0"/>
              <a:t>Respect Policy and Conflict Resolution Process</a:t>
            </a:r>
            <a:r>
              <a:rPr lang="en-US" u="sng" dirty="0"/>
              <a:t>:  </a:t>
            </a:r>
            <a:r>
              <a:rPr lang="en-US" sz="2400" dirty="0"/>
              <a:t>for incidents of harassment and discrimination.</a:t>
            </a:r>
          </a:p>
          <a:p>
            <a:endParaRPr lang="en-US" dirty="0"/>
          </a:p>
        </p:txBody>
      </p:sp>
      <p:pic>
        <p:nvPicPr>
          <p:cNvPr id="6" name="Picture 5">
            <a:extLst>
              <a:ext uri="{FF2B5EF4-FFF2-40B4-BE49-F238E27FC236}">
                <a16:creationId xmlns:a16="http://schemas.microsoft.com/office/drawing/2014/main" id="{5B38DDE6-FF5C-7934-707B-D8ACF27970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48" y="5791684"/>
            <a:ext cx="12178352" cy="1064964"/>
          </a:xfrm>
          <a:prstGeom prst="rect">
            <a:avLst/>
          </a:prstGeom>
        </p:spPr>
      </p:pic>
    </p:spTree>
    <p:extLst>
      <p:ext uri="{BB962C8B-B14F-4D97-AF65-F5344CB8AC3E}">
        <p14:creationId xmlns:p14="http://schemas.microsoft.com/office/powerpoint/2010/main" val="520813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67BFB-C08C-93BC-43A2-B28E1B2DFCC4}"/>
              </a:ext>
            </a:extLst>
          </p:cNvPr>
          <p:cNvSpPr>
            <a:spLocks noGrp="1"/>
          </p:cNvSpPr>
          <p:nvPr>
            <p:ph type="title"/>
          </p:nvPr>
        </p:nvSpPr>
        <p:spPr>
          <a:xfrm>
            <a:off x="7592786" y="185531"/>
            <a:ext cx="3995302" cy="890512"/>
          </a:xfrm>
        </p:spPr>
        <p:txBody>
          <a:bodyPr>
            <a:normAutofit/>
          </a:bodyPr>
          <a:lstStyle/>
          <a:p>
            <a:r>
              <a:rPr lang="en-US" sz="3400" dirty="0"/>
              <a:t>2026 MLITSD Blitz</a:t>
            </a:r>
          </a:p>
        </p:txBody>
      </p:sp>
      <p:sp>
        <p:nvSpPr>
          <p:cNvPr id="3" name="Content Placeholder 2">
            <a:extLst>
              <a:ext uri="{FF2B5EF4-FFF2-40B4-BE49-F238E27FC236}">
                <a16:creationId xmlns:a16="http://schemas.microsoft.com/office/drawing/2014/main" id="{86892F4E-8487-C274-955E-00E95A577D2F}"/>
              </a:ext>
            </a:extLst>
          </p:cNvPr>
          <p:cNvSpPr>
            <a:spLocks noGrp="1"/>
          </p:cNvSpPr>
          <p:nvPr>
            <p:ph idx="1"/>
          </p:nvPr>
        </p:nvSpPr>
        <p:spPr>
          <a:xfrm>
            <a:off x="631208" y="808383"/>
            <a:ext cx="10956880" cy="5128591"/>
          </a:xfrm>
        </p:spPr>
        <p:txBody>
          <a:bodyPr>
            <a:normAutofit fontScale="77500" lnSpcReduction="20000"/>
          </a:bodyPr>
          <a:lstStyle/>
          <a:p>
            <a:pPr marL="0" indent="0">
              <a:buNone/>
            </a:pPr>
            <a:r>
              <a:rPr lang="en-US" sz="2300" b="1" u="sng" dirty="0"/>
              <a:t>Building Opportunities in the Skilled Trades Act, 2021 (BOSTA) BOSTA: </a:t>
            </a:r>
          </a:p>
          <a:p>
            <a:r>
              <a:rPr lang="en-US" sz="2300" dirty="0"/>
              <a:t>Enforcing compliance with BOSTA, including authorization to work in compulsory trades.</a:t>
            </a:r>
          </a:p>
          <a:p>
            <a:r>
              <a:rPr lang="en-US" sz="2300" dirty="0"/>
              <a:t>MLITSD inspectors may:</a:t>
            </a:r>
          </a:p>
          <a:p>
            <a:r>
              <a:rPr lang="en-US" sz="2300" dirty="0"/>
              <a:t>Enter workplaces without notice</a:t>
            </a:r>
          </a:p>
          <a:p>
            <a:r>
              <a:rPr lang="en-US" sz="2300" dirty="0"/>
              <a:t>Inspect documents and training records</a:t>
            </a:r>
          </a:p>
          <a:p>
            <a:r>
              <a:rPr lang="en-US" sz="2300" dirty="0"/>
              <a:t>Interview workers</a:t>
            </a:r>
          </a:p>
          <a:p>
            <a:r>
              <a:rPr lang="en-US" sz="2300" dirty="0"/>
              <a:t>Issue compliance orders, notices of contravention, or administrative penalties</a:t>
            </a:r>
          </a:p>
          <a:p>
            <a:r>
              <a:rPr lang="en-US" sz="2300" dirty="0"/>
              <a:t>They enforce rules on unauthorized work, apprenticeship compliance, and proper certification under BOSTA.</a:t>
            </a:r>
          </a:p>
          <a:p>
            <a:endParaRPr lang="en-US" sz="2300" dirty="0"/>
          </a:p>
          <a:p>
            <a:pPr marL="0" indent="0" fontAlgn="t">
              <a:lnSpc>
                <a:spcPts val="1500"/>
              </a:lnSpc>
              <a:buNone/>
            </a:pPr>
            <a:r>
              <a:rPr lang="en-US" sz="2300" b="1" u="sng" dirty="0"/>
              <a:t>LOTO: </a:t>
            </a:r>
            <a:endParaRPr lang="en-US" sz="2300" b="1" dirty="0"/>
          </a:p>
          <a:p>
            <a:pPr fontAlgn="t">
              <a:lnSpc>
                <a:spcPts val="1500"/>
              </a:lnSpc>
            </a:pPr>
            <a:r>
              <a:rPr lang="en-US" sz="2300" dirty="0"/>
              <a:t>Develop written LOTO procedures for all equipment.</a:t>
            </a:r>
          </a:p>
          <a:p>
            <a:pPr fontAlgn="t">
              <a:lnSpc>
                <a:spcPts val="1500"/>
              </a:lnSpc>
            </a:pPr>
            <a:r>
              <a:rPr lang="en-US" sz="2300" dirty="0"/>
              <a:t>Train workers on identifying hazardous energy sources and performing lockout safely (authorized and affected workers). </a:t>
            </a:r>
            <a:endParaRPr lang="en-US" sz="2300" dirty="0">
              <a:solidFill>
                <a:srgbClr val="464FEB"/>
              </a:solidFill>
            </a:endParaRPr>
          </a:p>
          <a:p>
            <a:pPr fontAlgn="t">
              <a:lnSpc>
                <a:spcPts val="1500"/>
              </a:lnSpc>
            </a:pPr>
            <a:r>
              <a:rPr lang="en-US" sz="2300" dirty="0"/>
              <a:t>Ensure machinery is fully de‑energized and isolated before work begins.</a:t>
            </a:r>
          </a:p>
          <a:p>
            <a:pPr fontAlgn="t">
              <a:lnSpc>
                <a:spcPts val="1500"/>
              </a:lnSpc>
            </a:pPr>
            <a:r>
              <a:rPr lang="en-US" sz="2300" dirty="0"/>
              <a:t>Use appropriate locks, tags, and devices to prevent accidental re‑energization.</a:t>
            </a:r>
          </a:p>
          <a:p>
            <a:endParaRPr lang="en-US" dirty="0"/>
          </a:p>
        </p:txBody>
      </p:sp>
      <p:pic>
        <p:nvPicPr>
          <p:cNvPr id="6" name="Picture 5">
            <a:extLst>
              <a:ext uri="{FF2B5EF4-FFF2-40B4-BE49-F238E27FC236}">
                <a16:creationId xmlns:a16="http://schemas.microsoft.com/office/drawing/2014/main" id="{F60089DC-1B37-80ED-3B41-E66C62A04E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48" y="5791684"/>
            <a:ext cx="12178352" cy="1064964"/>
          </a:xfrm>
          <a:prstGeom prst="rect">
            <a:avLst/>
          </a:prstGeom>
        </p:spPr>
      </p:pic>
    </p:spTree>
    <p:extLst>
      <p:ext uri="{BB962C8B-B14F-4D97-AF65-F5344CB8AC3E}">
        <p14:creationId xmlns:p14="http://schemas.microsoft.com/office/powerpoint/2010/main" val="1010766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55398-5C00-4EA5-EE5F-BF2DD3A32281}"/>
              </a:ext>
            </a:extLst>
          </p:cNvPr>
          <p:cNvSpPr>
            <a:spLocks noGrp="1"/>
          </p:cNvSpPr>
          <p:nvPr>
            <p:ph type="title"/>
          </p:nvPr>
        </p:nvSpPr>
        <p:spPr>
          <a:xfrm>
            <a:off x="2895600" y="277587"/>
            <a:ext cx="8610600" cy="979714"/>
          </a:xfrm>
        </p:spPr>
        <p:txBody>
          <a:bodyPr/>
          <a:lstStyle/>
          <a:p>
            <a:r>
              <a:rPr lang="en-US" dirty="0"/>
              <a:t>Hazard Reporting</a:t>
            </a:r>
            <a:endParaRPr lang="en-CA" dirty="0"/>
          </a:p>
        </p:txBody>
      </p:sp>
      <p:sp>
        <p:nvSpPr>
          <p:cNvPr id="3" name="Content Placeholder 2">
            <a:extLst>
              <a:ext uri="{FF2B5EF4-FFF2-40B4-BE49-F238E27FC236}">
                <a16:creationId xmlns:a16="http://schemas.microsoft.com/office/drawing/2014/main" id="{EF09053A-D477-5C09-D3B6-589BAFA173FB}"/>
              </a:ext>
            </a:extLst>
          </p:cNvPr>
          <p:cNvSpPr>
            <a:spLocks noGrp="1"/>
          </p:cNvSpPr>
          <p:nvPr>
            <p:ph idx="1"/>
          </p:nvPr>
        </p:nvSpPr>
        <p:spPr>
          <a:xfrm>
            <a:off x="685800" y="1257301"/>
            <a:ext cx="10820400" cy="4294413"/>
          </a:xfrm>
        </p:spPr>
        <p:txBody>
          <a:bodyPr>
            <a:normAutofit/>
          </a:bodyPr>
          <a:lstStyle/>
          <a:p>
            <a:r>
              <a:rPr lang="en-US" dirty="0"/>
              <a:t>OHSA section 28 – duty for Workers to report hazards</a:t>
            </a:r>
          </a:p>
          <a:p>
            <a:endParaRPr lang="en-US" dirty="0"/>
          </a:p>
          <a:p>
            <a:r>
              <a:rPr lang="en-US" dirty="0"/>
              <a:t>CGS staff will report hazards to Constructor’s Site Supervisor and document</a:t>
            </a:r>
          </a:p>
          <a:p>
            <a:endParaRPr lang="en-US" dirty="0"/>
          </a:p>
          <a:p>
            <a:r>
              <a:rPr lang="en-US" dirty="0"/>
              <a:t>Constructor is responsible to rectify hazards and provide safe environment</a:t>
            </a:r>
          </a:p>
          <a:p>
            <a:endParaRPr lang="en-US" dirty="0"/>
          </a:p>
          <a:p>
            <a:r>
              <a:rPr lang="en-US" dirty="0"/>
              <a:t>Notify visitors to site of hazards </a:t>
            </a:r>
          </a:p>
          <a:p>
            <a:endParaRPr lang="en-US" dirty="0"/>
          </a:p>
          <a:p>
            <a:r>
              <a:rPr lang="en-US" dirty="0"/>
              <a:t>Where a hazard remains unresolved – City to notify Ministry of </a:t>
            </a:r>
            <a:r>
              <a:rPr lang="en-US" dirty="0" err="1"/>
              <a:t>Labour</a:t>
            </a:r>
            <a:r>
              <a:rPr lang="en-US" dirty="0"/>
              <a:t>, Immigration, Training and Skills Development (MLITSD)</a:t>
            </a:r>
          </a:p>
          <a:p>
            <a:endParaRPr lang="en-CA" dirty="0"/>
          </a:p>
        </p:txBody>
      </p:sp>
    </p:spTree>
    <p:extLst>
      <p:ext uri="{BB962C8B-B14F-4D97-AF65-F5344CB8AC3E}">
        <p14:creationId xmlns:p14="http://schemas.microsoft.com/office/powerpoint/2010/main" val="1023402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98D9D-63D9-47EE-9093-B9D2C3988167}"/>
              </a:ext>
            </a:extLst>
          </p:cNvPr>
          <p:cNvSpPr>
            <a:spLocks noGrp="1"/>
          </p:cNvSpPr>
          <p:nvPr>
            <p:ph type="title"/>
          </p:nvPr>
        </p:nvSpPr>
        <p:spPr>
          <a:xfrm>
            <a:off x="2895600" y="130630"/>
            <a:ext cx="8610600" cy="995806"/>
          </a:xfrm>
        </p:spPr>
        <p:txBody>
          <a:bodyPr/>
          <a:lstStyle/>
          <a:p>
            <a:r>
              <a:rPr lang="en-CA" dirty="0"/>
              <a:t>Traffic Control/Book 7</a:t>
            </a:r>
          </a:p>
        </p:txBody>
      </p:sp>
      <p:sp>
        <p:nvSpPr>
          <p:cNvPr id="3" name="Content Placeholder 2">
            <a:extLst>
              <a:ext uri="{FF2B5EF4-FFF2-40B4-BE49-F238E27FC236}">
                <a16:creationId xmlns:a16="http://schemas.microsoft.com/office/drawing/2014/main" id="{6818D521-B815-CDDE-D190-AC3434CE38F7}"/>
              </a:ext>
            </a:extLst>
          </p:cNvPr>
          <p:cNvSpPr>
            <a:spLocks noGrp="1"/>
          </p:cNvSpPr>
          <p:nvPr>
            <p:ph idx="1"/>
          </p:nvPr>
        </p:nvSpPr>
        <p:spPr>
          <a:xfrm>
            <a:off x="685800" y="1306286"/>
            <a:ext cx="10820400" cy="4912399"/>
          </a:xfrm>
        </p:spPr>
        <p:txBody>
          <a:bodyPr>
            <a:normAutofit lnSpcReduction="10000"/>
          </a:bodyPr>
          <a:lstStyle/>
          <a:p>
            <a:pPr marL="0" indent="0">
              <a:buNone/>
            </a:pPr>
            <a:r>
              <a:rPr lang="en-US" b="1" u="sng" dirty="0"/>
              <a:t>OTM Book 7 signage and devices must be:</a:t>
            </a:r>
          </a:p>
          <a:p>
            <a:endParaRPr lang="en-US" dirty="0"/>
          </a:p>
          <a:p>
            <a:r>
              <a:rPr lang="en-US" dirty="0"/>
              <a:t>Compliant with Book 7 approved sign design patterns</a:t>
            </a:r>
          </a:p>
          <a:p>
            <a:endParaRPr lang="en-US" dirty="0"/>
          </a:p>
          <a:p>
            <a:r>
              <a:rPr lang="en-US" dirty="0"/>
              <a:t>Applied consistently according to standardized layouts, when modifying layouts, modifications must be documented</a:t>
            </a:r>
          </a:p>
          <a:p>
            <a:endParaRPr lang="en-US" dirty="0"/>
          </a:p>
          <a:p>
            <a:r>
              <a:rPr lang="en-US" dirty="0"/>
              <a:t>Maintained at high quality for visibility and safety. Must be replaced when no longer in good or moderate condition. </a:t>
            </a:r>
          </a:p>
          <a:p>
            <a:endParaRPr lang="en-US" dirty="0"/>
          </a:p>
          <a:p>
            <a:r>
              <a:rPr lang="en-US" dirty="0"/>
              <a:t>Installed/removed following Book 7 procedures</a:t>
            </a:r>
          </a:p>
          <a:p>
            <a:endParaRPr lang="en-US" dirty="0"/>
          </a:p>
          <a:p>
            <a:r>
              <a:rPr lang="en-US" dirty="0"/>
              <a:t>Employees must be trained in Book 7. </a:t>
            </a:r>
          </a:p>
          <a:p>
            <a:endParaRPr lang="en-US" dirty="0"/>
          </a:p>
          <a:p>
            <a:endParaRPr lang="en-CA" dirty="0"/>
          </a:p>
        </p:txBody>
      </p:sp>
    </p:spTree>
    <p:extLst>
      <p:ext uri="{BB962C8B-B14F-4D97-AF65-F5344CB8AC3E}">
        <p14:creationId xmlns:p14="http://schemas.microsoft.com/office/powerpoint/2010/main" val="473319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54FD4-27D8-9D58-694D-C6C4A7B0F348}"/>
              </a:ext>
            </a:extLst>
          </p:cNvPr>
          <p:cNvSpPr>
            <a:spLocks noGrp="1"/>
          </p:cNvSpPr>
          <p:nvPr>
            <p:ph type="title"/>
          </p:nvPr>
        </p:nvSpPr>
        <p:spPr>
          <a:xfrm>
            <a:off x="2895600" y="146957"/>
            <a:ext cx="8610600" cy="1126672"/>
          </a:xfrm>
        </p:spPr>
        <p:txBody>
          <a:bodyPr/>
          <a:lstStyle/>
          <a:p>
            <a:r>
              <a:rPr lang="en-CA" dirty="0"/>
              <a:t>Trench safety</a:t>
            </a:r>
          </a:p>
        </p:txBody>
      </p:sp>
      <p:sp>
        <p:nvSpPr>
          <p:cNvPr id="3" name="Content Placeholder 2">
            <a:extLst>
              <a:ext uri="{FF2B5EF4-FFF2-40B4-BE49-F238E27FC236}">
                <a16:creationId xmlns:a16="http://schemas.microsoft.com/office/drawing/2014/main" id="{0AFB873A-C067-7C3B-43DC-620CF24DA938}"/>
              </a:ext>
            </a:extLst>
          </p:cNvPr>
          <p:cNvSpPr>
            <a:spLocks noGrp="1"/>
          </p:cNvSpPr>
          <p:nvPr>
            <p:ph idx="1"/>
          </p:nvPr>
        </p:nvSpPr>
        <p:spPr>
          <a:xfrm>
            <a:off x="685800" y="1273629"/>
            <a:ext cx="10820400" cy="5437414"/>
          </a:xfrm>
        </p:spPr>
        <p:txBody>
          <a:bodyPr>
            <a:normAutofit lnSpcReduction="10000"/>
          </a:bodyPr>
          <a:lstStyle/>
          <a:p>
            <a:pPr marL="0" indent="0">
              <a:buNone/>
            </a:pPr>
            <a:r>
              <a:rPr lang="en-CA" b="1" u="sng" dirty="0"/>
              <a:t>Ontario trenching safety regulations require:</a:t>
            </a:r>
          </a:p>
          <a:p>
            <a:pPr marL="0" indent="0">
              <a:buNone/>
            </a:pPr>
            <a:endParaRPr lang="en-CA" dirty="0"/>
          </a:p>
          <a:p>
            <a:pPr algn="just"/>
            <a:r>
              <a:rPr lang="en-CA" dirty="0"/>
              <a:t>Proper soil assessment</a:t>
            </a:r>
          </a:p>
          <a:p>
            <a:pPr algn="just"/>
            <a:endParaRPr lang="en-CA" dirty="0"/>
          </a:p>
          <a:p>
            <a:pPr algn="just"/>
            <a:r>
              <a:rPr lang="en-CA" dirty="0"/>
              <a:t>Protective systems for trenches deeper than 1.2 m</a:t>
            </a:r>
          </a:p>
          <a:p>
            <a:pPr algn="just"/>
            <a:endParaRPr lang="en-CA" dirty="0"/>
          </a:p>
          <a:p>
            <a:pPr algn="just"/>
            <a:r>
              <a:rPr lang="en-CA" dirty="0"/>
              <a:t>Utility locates before digging</a:t>
            </a:r>
          </a:p>
          <a:p>
            <a:pPr algn="just"/>
            <a:endParaRPr lang="en-CA" dirty="0"/>
          </a:p>
          <a:p>
            <a:pPr algn="just"/>
            <a:r>
              <a:rPr lang="en-CA" dirty="0"/>
              <a:t>Safe access and fall prevention</a:t>
            </a:r>
          </a:p>
          <a:p>
            <a:pPr algn="just"/>
            <a:endParaRPr lang="en-CA" dirty="0"/>
          </a:p>
          <a:p>
            <a:pPr algn="just"/>
            <a:r>
              <a:rPr lang="en-CA" dirty="0"/>
              <a:t>Water and atmosphere control</a:t>
            </a:r>
          </a:p>
          <a:p>
            <a:pPr algn="just"/>
            <a:endParaRPr lang="en-CA" dirty="0"/>
          </a:p>
          <a:p>
            <a:pPr algn="just"/>
            <a:r>
              <a:rPr lang="en-CA" dirty="0"/>
              <a:t>Continuous monitoring and emergency planning</a:t>
            </a:r>
          </a:p>
        </p:txBody>
      </p:sp>
    </p:spTree>
    <p:extLst>
      <p:ext uri="{BB962C8B-B14F-4D97-AF65-F5344CB8AC3E}">
        <p14:creationId xmlns:p14="http://schemas.microsoft.com/office/powerpoint/2010/main" val="346866577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427</TotalTime>
  <Words>1699</Words>
  <Application>Microsoft Office PowerPoint</Application>
  <PresentationFormat>Widescreen</PresentationFormat>
  <Paragraphs>205</Paragraphs>
  <Slides>7</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Aptos</vt:lpstr>
      <vt:lpstr>Arial</vt:lpstr>
      <vt:lpstr>Calibri</vt:lpstr>
      <vt:lpstr>Calibri Light</vt:lpstr>
      <vt:lpstr>Century Gothic</vt:lpstr>
      <vt:lpstr>Segoe UI</vt:lpstr>
      <vt:lpstr>Wingdings</vt:lpstr>
      <vt:lpstr>Custom Design</vt:lpstr>
      <vt:lpstr>Vapor Trail</vt:lpstr>
      <vt:lpstr>Health and Safety Updates</vt:lpstr>
      <vt:lpstr>OHSA Updates</vt:lpstr>
      <vt:lpstr>Workplace Violence PREVENTION POLICY</vt:lpstr>
      <vt:lpstr>2026 MLITSD Blitz</vt:lpstr>
      <vt:lpstr>Hazard Reporting</vt:lpstr>
      <vt:lpstr>Traffic Control/Book 7</vt:lpstr>
      <vt:lpstr>Trench safety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Kelli Sheppard</dc:creator>
  <cp:lastModifiedBy>Tanis Cooper</cp:lastModifiedBy>
  <cp:revision>24</cp:revision>
  <dcterms:created xsi:type="dcterms:W3CDTF">2024-03-04T14:49:05Z</dcterms:created>
  <dcterms:modified xsi:type="dcterms:W3CDTF">2026-03-19T17:15:32Z</dcterms:modified>
</cp:coreProperties>
</file>