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8" r:id="rId3"/>
    <p:sldId id="305" r:id="rId4"/>
    <p:sldId id="306" r:id="rId5"/>
    <p:sldId id="310" r:id="rId6"/>
    <p:sldId id="309" r:id="rId7"/>
    <p:sldId id="307" r:id="rId8"/>
    <p:sldId id="311" r:id="rId9"/>
    <p:sldId id="308" r:id="rId10"/>
    <p:sldId id="293"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032"/>
    <a:srgbClr val="F7DD62"/>
    <a:srgbClr val="C71800"/>
    <a:srgbClr val="37CB8C"/>
    <a:srgbClr val="00A1A7"/>
    <a:srgbClr val="ED7904"/>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87046" autoAdjust="0"/>
  </p:normalViewPr>
  <p:slideViewPr>
    <p:cSldViewPr snapToGrid="0">
      <p:cViewPr varScale="1">
        <p:scale>
          <a:sx n="96" d="100"/>
          <a:sy n="96" d="100"/>
        </p:scale>
        <p:origin x="102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8A424-4907-42F0-8E5A-ED5D17DD371C}"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5D793-CD6B-49E2-A1CF-01F622E017F9}" type="slidenum">
              <a:rPr lang="en-US" smtClean="0"/>
              <a:t>‹#›</a:t>
            </a:fld>
            <a:endParaRPr lang="en-US"/>
          </a:p>
        </p:txBody>
      </p:sp>
    </p:spTree>
    <p:extLst>
      <p:ext uri="{BB962C8B-B14F-4D97-AF65-F5344CB8AC3E}">
        <p14:creationId xmlns:p14="http://schemas.microsoft.com/office/powerpoint/2010/main" val="231860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6522E-2C68-466A-826F-A9705AE36B52}" type="slidenum">
              <a:rPr lang="en-US" smtClean="0"/>
              <a:t>1</a:t>
            </a:fld>
            <a:endParaRPr lang="en-US"/>
          </a:p>
        </p:txBody>
      </p:sp>
    </p:spTree>
    <p:extLst>
      <p:ext uri="{BB962C8B-B14F-4D97-AF65-F5344CB8AC3E}">
        <p14:creationId xmlns:p14="http://schemas.microsoft.com/office/powerpoint/2010/main" val="135744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6522E-2C68-466A-826F-A9705AE36B52}" type="slidenum">
              <a:rPr lang="en-US" smtClean="0"/>
              <a:t>10</a:t>
            </a:fld>
            <a:endParaRPr lang="en-US"/>
          </a:p>
        </p:txBody>
      </p:sp>
    </p:spTree>
    <p:extLst>
      <p:ext uri="{BB962C8B-B14F-4D97-AF65-F5344CB8AC3E}">
        <p14:creationId xmlns:p14="http://schemas.microsoft.com/office/powerpoint/2010/main" val="13553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0564-8A29-C7CC-655A-50BD3ADA2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31BA5-008D-237C-23EF-D17930495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2D062-D211-2C09-22E6-2A4F45121663}"/>
              </a:ext>
            </a:extLst>
          </p:cNvPr>
          <p:cNvSpPr>
            <a:spLocks noGrp="1"/>
          </p:cNvSpPr>
          <p:nvPr>
            <p:ph type="body" idx="1"/>
          </p:nvPr>
        </p:nvSpPr>
        <p:spPr/>
        <p:txBody>
          <a:bodyPr/>
          <a:lstStyle/>
          <a:p>
            <a:r>
              <a:rPr lang="en-US" dirty="0"/>
              <a:t>The City is moving towards cloud-based solutions for providing services wherever possible. </a:t>
            </a:r>
          </a:p>
          <a:p>
            <a:endParaRPr lang="en-US" dirty="0"/>
          </a:p>
        </p:txBody>
      </p:sp>
      <p:sp>
        <p:nvSpPr>
          <p:cNvPr id="4" name="Slide Number Placeholder 3">
            <a:extLst>
              <a:ext uri="{FF2B5EF4-FFF2-40B4-BE49-F238E27FC236}">
                <a16:creationId xmlns:a16="http://schemas.microsoft.com/office/drawing/2014/main" id="{08199C69-1D71-7CAC-15F0-029719BA432D}"/>
              </a:ext>
            </a:extLst>
          </p:cNvPr>
          <p:cNvSpPr>
            <a:spLocks noGrp="1"/>
          </p:cNvSpPr>
          <p:nvPr>
            <p:ph type="sldNum" sz="quarter" idx="5"/>
          </p:nvPr>
        </p:nvSpPr>
        <p:spPr/>
        <p:txBody>
          <a:bodyPr/>
          <a:lstStyle/>
          <a:p>
            <a:fld id="{0C86522E-2C68-466A-826F-A9705AE36B52}" type="slidenum">
              <a:rPr lang="en-US" smtClean="0"/>
              <a:t>2</a:t>
            </a:fld>
            <a:endParaRPr lang="en-US"/>
          </a:p>
        </p:txBody>
      </p:sp>
    </p:spTree>
    <p:extLst>
      <p:ext uri="{BB962C8B-B14F-4D97-AF65-F5344CB8AC3E}">
        <p14:creationId xmlns:p14="http://schemas.microsoft.com/office/powerpoint/2010/main" val="349588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845B6-8DC9-2D10-5CA2-7DDA04A36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E794B-3062-C2F2-F4F2-1ADBF5610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F1CE1-83CF-31F3-AC9B-768BCBE321DB}"/>
              </a:ext>
            </a:extLst>
          </p:cNvPr>
          <p:cNvSpPr>
            <a:spLocks noGrp="1"/>
          </p:cNvSpPr>
          <p:nvPr>
            <p:ph type="body" idx="1"/>
          </p:nvPr>
        </p:nvSpPr>
        <p:spPr/>
        <p:txBody>
          <a:bodyPr/>
          <a:lstStyle/>
          <a:p>
            <a:r>
              <a:rPr lang="en-US" dirty="0"/>
              <a:t>Engineering Services is part of Phase 1 of the planned digital transformation</a:t>
            </a:r>
          </a:p>
        </p:txBody>
      </p:sp>
      <p:sp>
        <p:nvSpPr>
          <p:cNvPr id="4" name="Slide Number Placeholder 3">
            <a:extLst>
              <a:ext uri="{FF2B5EF4-FFF2-40B4-BE49-F238E27FC236}">
                <a16:creationId xmlns:a16="http://schemas.microsoft.com/office/drawing/2014/main" id="{213BC9D5-EEEC-07BB-2F3F-EB553D921F69}"/>
              </a:ext>
            </a:extLst>
          </p:cNvPr>
          <p:cNvSpPr>
            <a:spLocks noGrp="1"/>
          </p:cNvSpPr>
          <p:nvPr>
            <p:ph type="sldNum" sz="quarter" idx="5"/>
          </p:nvPr>
        </p:nvSpPr>
        <p:spPr/>
        <p:txBody>
          <a:bodyPr/>
          <a:lstStyle/>
          <a:p>
            <a:fld id="{0C86522E-2C68-466A-826F-A9705AE36B52}" type="slidenum">
              <a:rPr lang="en-US" smtClean="0"/>
              <a:t>3</a:t>
            </a:fld>
            <a:endParaRPr lang="en-US"/>
          </a:p>
        </p:txBody>
      </p:sp>
    </p:spTree>
    <p:extLst>
      <p:ext uri="{BB962C8B-B14F-4D97-AF65-F5344CB8AC3E}">
        <p14:creationId xmlns:p14="http://schemas.microsoft.com/office/powerpoint/2010/main" val="317560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0D9E4-3F23-FD66-1D46-7E18AA6E5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86FBA-3982-F07B-D8B7-AE55A75EE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2E6B2-D146-7D10-09BD-D2BFAC43D51C}"/>
              </a:ext>
            </a:extLst>
          </p:cNvPr>
          <p:cNvSpPr>
            <a:spLocks noGrp="1"/>
          </p:cNvSpPr>
          <p:nvPr>
            <p:ph type="body" idx="1"/>
          </p:nvPr>
        </p:nvSpPr>
        <p:spPr/>
        <p:txBody>
          <a:bodyPr/>
          <a:lstStyle/>
          <a:p>
            <a:r>
              <a:rPr lang="en-US" dirty="0"/>
              <a:t>- The next phase of digital transformation for Engineering Services is </a:t>
            </a:r>
          </a:p>
        </p:txBody>
      </p:sp>
      <p:sp>
        <p:nvSpPr>
          <p:cNvPr id="4" name="Slide Number Placeholder 3">
            <a:extLst>
              <a:ext uri="{FF2B5EF4-FFF2-40B4-BE49-F238E27FC236}">
                <a16:creationId xmlns:a16="http://schemas.microsoft.com/office/drawing/2014/main" id="{79D5E064-7B43-E943-E415-9793D8F06928}"/>
              </a:ext>
            </a:extLst>
          </p:cNvPr>
          <p:cNvSpPr>
            <a:spLocks noGrp="1"/>
          </p:cNvSpPr>
          <p:nvPr>
            <p:ph type="sldNum" sz="quarter" idx="5"/>
          </p:nvPr>
        </p:nvSpPr>
        <p:spPr/>
        <p:txBody>
          <a:bodyPr/>
          <a:lstStyle/>
          <a:p>
            <a:fld id="{0C86522E-2C68-466A-826F-A9705AE36B52}" type="slidenum">
              <a:rPr lang="en-US" smtClean="0"/>
              <a:t>4</a:t>
            </a:fld>
            <a:endParaRPr lang="en-US"/>
          </a:p>
        </p:txBody>
      </p:sp>
    </p:spTree>
    <p:extLst>
      <p:ext uri="{BB962C8B-B14F-4D97-AF65-F5344CB8AC3E}">
        <p14:creationId xmlns:p14="http://schemas.microsoft.com/office/powerpoint/2010/main" val="33483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5768-3EAD-1093-5684-9E030CE35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F3AC6-8579-BBF3-DF3F-8AEC29817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4D82C-69C1-906A-62BA-5580ABF14D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2F0B2A-9EB9-3B84-BB7F-5D4D466B904D}"/>
              </a:ext>
            </a:extLst>
          </p:cNvPr>
          <p:cNvSpPr>
            <a:spLocks noGrp="1"/>
          </p:cNvSpPr>
          <p:nvPr>
            <p:ph type="sldNum" sz="quarter" idx="5"/>
          </p:nvPr>
        </p:nvSpPr>
        <p:spPr/>
        <p:txBody>
          <a:bodyPr/>
          <a:lstStyle/>
          <a:p>
            <a:fld id="{0C86522E-2C68-466A-826F-A9705AE36B52}" type="slidenum">
              <a:rPr lang="en-US" smtClean="0"/>
              <a:t>5</a:t>
            </a:fld>
            <a:endParaRPr lang="en-US"/>
          </a:p>
        </p:txBody>
      </p:sp>
    </p:spTree>
    <p:extLst>
      <p:ext uri="{BB962C8B-B14F-4D97-AF65-F5344CB8AC3E}">
        <p14:creationId xmlns:p14="http://schemas.microsoft.com/office/powerpoint/2010/main" val="338546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5784-53A9-A6E4-95EF-8253DD556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5FB95-4AB2-81B5-F477-B4898E3B5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6E39D-8A2E-BC9F-00F6-5F2562D709AF}"/>
              </a:ext>
            </a:extLst>
          </p:cNvPr>
          <p:cNvSpPr>
            <a:spLocks noGrp="1"/>
          </p:cNvSpPr>
          <p:nvPr>
            <p:ph type="body" idx="1"/>
          </p:nvPr>
        </p:nvSpPr>
        <p:spPr/>
        <p:txBody>
          <a:bodyPr/>
          <a:lstStyle/>
          <a:p>
            <a:r>
              <a:rPr lang="en-US" dirty="0"/>
              <a:t>More real time updates for various projects, etc. </a:t>
            </a:r>
          </a:p>
        </p:txBody>
      </p:sp>
      <p:sp>
        <p:nvSpPr>
          <p:cNvPr id="4" name="Slide Number Placeholder 3">
            <a:extLst>
              <a:ext uri="{FF2B5EF4-FFF2-40B4-BE49-F238E27FC236}">
                <a16:creationId xmlns:a16="http://schemas.microsoft.com/office/drawing/2014/main" id="{17559FA6-E4DE-BE24-0A81-709445CBE748}"/>
              </a:ext>
            </a:extLst>
          </p:cNvPr>
          <p:cNvSpPr>
            <a:spLocks noGrp="1"/>
          </p:cNvSpPr>
          <p:nvPr>
            <p:ph type="sldNum" sz="quarter" idx="5"/>
          </p:nvPr>
        </p:nvSpPr>
        <p:spPr/>
        <p:txBody>
          <a:bodyPr/>
          <a:lstStyle/>
          <a:p>
            <a:fld id="{0C86522E-2C68-466A-826F-A9705AE36B52}" type="slidenum">
              <a:rPr lang="en-US" smtClean="0"/>
              <a:t>6</a:t>
            </a:fld>
            <a:endParaRPr lang="en-US"/>
          </a:p>
        </p:txBody>
      </p:sp>
    </p:spTree>
    <p:extLst>
      <p:ext uri="{BB962C8B-B14F-4D97-AF65-F5344CB8AC3E}">
        <p14:creationId xmlns:p14="http://schemas.microsoft.com/office/powerpoint/2010/main" val="264241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E52B-2E58-854B-5B5C-0496D9FA0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ED3EB-EA2A-5D2F-7787-8B8AEE262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A1D9E-0416-06E4-F50D-77FE31DF598D}"/>
              </a:ext>
            </a:extLst>
          </p:cNvPr>
          <p:cNvSpPr>
            <a:spLocks noGrp="1"/>
          </p:cNvSpPr>
          <p:nvPr>
            <p:ph type="body" idx="1"/>
          </p:nvPr>
        </p:nvSpPr>
        <p:spPr/>
        <p:txBody>
          <a:bodyPr/>
          <a:lstStyle/>
          <a:p>
            <a:pPr marL="171450" indent="-171450">
              <a:buFontTx/>
              <a:buChar char="-"/>
            </a:pPr>
            <a:r>
              <a:rPr lang="en-US" dirty="0"/>
              <a:t>Provides more real time data. </a:t>
            </a:r>
          </a:p>
          <a:p>
            <a:pPr marL="171450" indent="-171450">
              <a:buFontTx/>
              <a:buChar char="-"/>
            </a:pPr>
            <a:r>
              <a:rPr lang="en-US" dirty="0"/>
              <a:t>We will be working to streamline and simplify the user experience for this map </a:t>
            </a:r>
          </a:p>
        </p:txBody>
      </p:sp>
      <p:sp>
        <p:nvSpPr>
          <p:cNvPr id="4" name="Slide Number Placeholder 3">
            <a:extLst>
              <a:ext uri="{FF2B5EF4-FFF2-40B4-BE49-F238E27FC236}">
                <a16:creationId xmlns:a16="http://schemas.microsoft.com/office/drawing/2014/main" id="{5556DAD3-1B1E-FF47-4612-5DC072DD0715}"/>
              </a:ext>
            </a:extLst>
          </p:cNvPr>
          <p:cNvSpPr>
            <a:spLocks noGrp="1"/>
          </p:cNvSpPr>
          <p:nvPr>
            <p:ph type="sldNum" sz="quarter" idx="5"/>
          </p:nvPr>
        </p:nvSpPr>
        <p:spPr/>
        <p:txBody>
          <a:bodyPr/>
          <a:lstStyle/>
          <a:p>
            <a:fld id="{0C86522E-2C68-466A-826F-A9705AE36B52}" type="slidenum">
              <a:rPr lang="en-US" smtClean="0"/>
              <a:t>7</a:t>
            </a:fld>
            <a:endParaRPr lang="en-US"/>
          </a:p>
        </p:txBody>
      </p:sp>
    </p:spTree>
    <p:extLst>
      <p:ext uri="{BB962C8B-B14F-4D97-AF65-F5344CB8AC3E}">
        <p14:creationId xmlns:p14="http://schemas.microsoft.com/office/powerpoint/2010/main" val="69762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994A-6229-6C8B-6342-715C788B4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C75A2-68A1-DCE6-8312-32F6957B6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DD784-86A9-5DB6-43D9-F8C646E9691F}"/>
              </a:ext>
            </a:extLst>
          </p:cNvPr>
          <p:cNvSpPr>
            <a:spLocks noGrp="1"/>
          </p:cNvSpPr>
          <p:nvPr>
            <p:ph type="body" idx="1"/>
          </p:nvPr>
        </p:nvSpPr>
        <p:spPr/>
        <p:txBody>
          <a:bodyPr/>
          <a:lstStyle/>
          <a:p>
            <a:pPr marL="171450" indent="-171450">
              <a:buFontTx/>
              <a:buChar char="-"/>
            </a:pPr>
            <a:r>
              <a:rPr lang="en-US" dirty="0"/>
              <a:t>To build on the interactive map</a:t>
            </a:r>
          </a:p>
          <a:p>
            <a:pPr marL="171450" indent="-171450">
              <a:buFontTx/>
              <a:buChar char="-"/>
            </a:pPr>
            <a:r>
              <a:rPr lang="en-US" dirty="0"/>
              <a:t>Pilot it for 2026</a:t>
            </a:r>
          </a:p>
          <a:p>
            <a:pPr marL="171450" indent="-171450">
              <a:buFontTx/>
              <a:buChar char="-"/>
            </a:pPr>
            <a:r>
              <a:rPr lang="en-US" dirty="0"/>
              <a:t>For some of the various location contracts, we are working with our IT staff to create an APP for real time updates for construction start up, and construction end, so the public can anticipate where the work is taking place each week/day </a:t>
            </a:r>
            <a:r>
              <a:rPr lang="en-US" dirty="0" err="1"/>
              <a:t>etc</a:t>
            </a:r>
            <a:endParaRPr lang="en-US" dirty="0"/>
          </a:p>
          <a:p>
            <a:pPr marL="171450" indent="-171450">
              <a:buFontTx/>
              <a:buChar char="-"/>
            </a:pPr>
            <a:r>
              <a:rPr lang="en-US" dirty="0"/>
              <a:t>There will be a significant impact this year with the expanded spread laid patches program and we want to minimize traffic disruptions and communicate where work is taking place to the extent possible </a:t>
            </a:r>
          </a:p>
        </p:txBody>
      </p:sp>
      <p:sp>
        <p:nvSpPr>
          <p:cNvPr id="4" name="Slide Number Placeholder 3">
            <a:extLst>
              <a:ext uri="{FF2B5EF4-FFF2-40B4-BE49-F238E27FC236}">
                <a16:creationId xmlns:a16="http://schemas.microsoft.com/office/drawing/2014/main" id="{490109E3-B0E6-D03B-4791-F4A930E5C380}"/>
              </a:ext>
            </a:extLst>
          </p:cNvPr>
          <p:cNvSpPr>
            <a:spLocks noGrp="1"/>
          </p:cNvSpPr>
          <p:nvPr>
            <p:ph type="sldNum" sz="quarter" idx="5"/>
          </p:nvPr>
        </p:nvSpPr>
        <p:spPr/>
        <p:txBody>
          <a:bodyPr/>
          <a:lstStyle/>
          <a:p>
            <a:fld id="{0C86522E-2C68-466A-826F-A9705AE36B52}" type="slidenum">
              <a:rPr lang="en-US" smtClean="0"/>
              <a:t>8</a:t>
            </a:fld>
            <a:endParaRPr lang="en-US"/>
          </a:p>
        </p:txBody>
      </p:sp>
    </p:spTree>
    <p:extLst>
      <p:ext uri="{BB962C8B-B14F-4D97-AF65-F5344CB8AC3E}">
        <p14:creationId xmlns:p14="http://schemas.microsoft.com/office/powerpoint/2010/main" val="130483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86522E-2C68-466A-826F-A9705AE36B52}" type="slidenum">
              <a:rPr lang="en-US" smtClean="0"/>
              <a:t>9</a:t>
            </a:fld>
            <a:endParaRPr lang="en-US"/>
          </a:p>
        </p:txBody>
      </p:sp>
    </p:spTree>
    <p:extLst>
      <p:ext uri="{BB962C8B-B14F-4D97-AF65-F5344CB8AC3E}">
        <p14:creationId xmlns:p14="http://schemas.microsoft.com/office/powerpoint/2010/main" val="13613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CB13-401F-647C-79AC-31886BCC8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1A12E-CAF5-6C60-F8F8-6AF19A1D2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FE1B32-EFA0-E8BA-3AC4-B5F69D01C09C}"/>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5" name="Footer Placeholder 4">
            <a:extLst>
              <a:ext uri="{FF2B5EF4-FFF2-40B4-BE49-F238E27FC236}">
                <a16:creationId xmlns:a16="http://schemas.microsoft.com/office/drawing/2014/main" id="{1A58E17C-85D8-9B64-8EAA-A99A77D0B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F3EB5-9AD0-98C0-78FA-744B62E35D1C}"/>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257719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CA9-9C8D-4944-77DE-4B8C9EE622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26D7F-8F40-A0A9-0DE6-92A6D2BB3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30897-C310-A903-7CF2-F5690848D3E2}"/>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5" name="Footer Placeholder 4">
            <a:extLst>
              <a:ext uri="{FF2B5EF4-FFF2-40B4-BE49-F238E27FC236}">
                <a16:creationId xmlns:a16="http://schemas.microsoft.com/office/drawing/2014/main" id="{128DF99B-C4BA-74C9-F387-1D7FDCBB4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46373-38EF-37AB-DC1B-09FF324E4FEA}"/>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94967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50A18-A363-318D-10BC-D7D3EEAE52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AE86FA-0428-26F8-9CF8-C1E891844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66E66-0198-27F1-C146-47F587454863}"/>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5" name="Footer Placeholder 4">
            <a:extLst>
              <a:ext uri="{FF2B5EF4-FFF2-40B4-BE49-F238E27FC236}">
                <a16:creationId xmlns:a16="http://schemas.microsoft.com/office/drawing/2014/main" id="{1FC0A750-44B3-B1A6-EA3A-2938DB3CD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FA836-4EC4-6465-07BE-500A0B8C1A3A}"/>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2011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911D27C-B3CA-4034-9A32-546C6BB99970}" type="datetimeFigureOut">
              <a:rPr lang="en-US" smtClean="0"/>
              <a:t>3/24/2026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234988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1D27C-B3CA-4034-9A32-546C6BB999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181606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911D27C-B3CA-4034-9A32-546C6BB99970}" type="datetimeFigureOut">
              <a:rPr lang="en-US" smtClean="0"/>
              <a:t>3/24/2026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3985889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216285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11D27C-B3CA-4034-9A32-546C6BB99970}"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265673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1D27C-B3CA-4034-9A32-546C6BB99970}"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2413919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1D27C-B3CA-4034-9A32-546C6BB99970}"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54353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317638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4B88-FCB3-385F-6780-B9BC4001E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53BAE-B3BC-5D8D-617F-4E80714B0E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F9917-C733-47BB-E2B7-22424B8E133D}"/>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5" name="Footer Placeholder 4">
            <a:extLst>
              <a:ext uri="{FF2B5EF4-FFF2-40B4-BE49-F238E27FC236}">
                <a16:creationId xmlns:a16="http://schemas.microsoft.com/office/drawing/2014/main" id="{4135672F-8DD2-83CF-18F1-8189A2F6E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85302-DD20-94E6-24E1-245821651103}"/>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353835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234715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3851243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4106393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1B074D0-3600-4083-92D9-D12A47BA8E3E}"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4085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11D27C-B3CA-4034-9A32-546C6BB99970}" type="datetimeFigureOut">
              <a:rPr lang="en-US" smtClean="0"/>
              <a:t>3/24/2026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44361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11D27C-B3CA-4034-9A32-546C6BB99970}"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254906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11D27C-B3CA-4034-9A32-546C6BB99970}"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17588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1D27C-B3CA-4034-9A32-546C6BB99970}"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103048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911D27C-B3CA-4034-9A32-546C6BB99970}" type="datetimeFigureOut">
              <a:rPr lang="en-US" smtClean="0"/>
              <a:t>3/24/2026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1B074D0-3600-4083-92D9-D12A47BA8E3E}" type="slidenum">
              <a:rPr lang="en-US" smtClean="0"/>
              <a:t>‹#›</a:t>
            </a:fld>
            <a:endParaRPr lang="en-US"/>
          </a:p>
        </p:txBody>
      </p:sp>
    </p:spTree>
    <p:extLst>
      <p:ext uri="{BB962C8B-B14F-4D97-AF65-F5344CB8AC3E}">
        <p14:creationId xmlns:p14="http://schemas.microsoft.com/office/powerpoint/2010/main" val="395061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24C2-F909-1DEE-8097-27D6F14CB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479CE-7E7C-8257-306B-04F5A3469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69951-9688-236A-02FA-466308C5F69A}"/>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5" name="Footer Placeholder 4">
            <a:extLst>
              <a:ext uri="{FF2B5EF4-FFF2-40B4-BE49-F238E27FC236}">
                <a16:creationId xmlns:a16="http://schemas.microsoft.com/office/drawing/2014/main" id="{E37D8CFE-4815-F8BD-1EFD-90A961972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4FBC9-A2F0-F7B8-D125-CA932FE5C7A4}"/>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202527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2CE9-6764-FFA0-E524-C5D5E6716B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F2137-01F4-2615-94A6-1754E9080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AC217-E9B6-8CAD-4FC5-A822D613E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2AB0C-B016-6C35-E18F-C97DA793D278}"/>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6" name="Footer Placeholder 5">
            <a:extLst>
              <a:ext uri="{FF2B5EF4-FFF2-40B4-BE49-F238E27FC236}">
                <a16:creationId xmlns:a16="http://schemas.microsoft.com/office/drawing/2014/main" id="{DFDCEF04-24AA-2582-F4C9-51FA5C0A0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F719B-7C3D-3903-47D9-B41B0048F9DA}"/>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53984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55F4-055A-5BE8-375B-10FC7DC618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56BE3-98E9-0012-6170-72A1CAD00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0F86A-CCD6-7FD3-064B-592ECC48BC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908E55-3B37-BA32-6E4A-51BF373C2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FFFEC-83FD-3363-9CF7-92BFA168D2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59583-12F1-241D-2F3B-8F88A3821E89}"/>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8" name="Footer Placeholder 7">
            <a:extLst>
              <a:ext uri="{FF2B5EF4-FFF2-40B4-BE49-F238E27FC236}">
                <a16:creationId xmlns:a16="http://schemas.microsoft.com/office/drawing/2014/main" id="{6AB9B317-B6E8-6389-C25A-7F4AB43AB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57805-DFBA-C323-E32F-94B1CBE20490}"/>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173353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B900-5C5D-87F1-E22E-87F0D965A1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AC361-A006-21DA-9448-67CB52B0B92D}"/>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4" name="Footer Placeholder 3">
            <a:extLst>
              <a:ext uri="{FF2B5EF4-FFF2-40B4-BE49-F238E27FC236}">
                <a16:creationId xmlns:a16="http://schemas.microsoft.com/office/drawing/2014/main" id="{3F06D689-E004-B231-5960-D26429784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3EAA01-F5A3-9DAF-604F-A254574F4B74}"/>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70086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974B9-187C-DC47-DD30-B9FABE2C9F10}"/>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3" name="Footer Placeholder 2">
            <a:extLst>
              <a:ext uri="{FF2B5EF4-FFF2-40B4-BE49-F238E27FC236}">
                <a16:creationId xmlns:a16="http://schemas.microsoft.com/office/drawing/2014/main" id="{2715090B-0B6D-1488-F37C-813C19E087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889CE7-22AE-7F16-0FA9-23BC8D71FC4A}"/>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10747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804F-2C85-8F40-6C6D-98818C222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065C9C-D2B0-8359-405A-00AEC3ACD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1BFBB-E537-425F-2B1D-57E54A3E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C2644-5CEA-6BDE-CB69-A1E307E92782}"/>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6" name="Footer Placeholder 5">
            <a:extLst>
              <a:ext uri="{FF2B5EF4-FFF2-40B4-BE49-F238E27FC236}">
                <a16:creationId xmlns:a16="http://schemas.microsoft.com/office/drawing/2014/main" id="{99129C7B-EB0D-E078-9058-0446E29BC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A3391-564D-B28B-CD18-15DC4DFA1E7C}"/>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245542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95F6-DE9C-A776-FA5E-40934E7EF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632E29-B832-838A-68FC-F15CB434C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CC83D0-0592-B6CC-D1C8-AAC228E52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EA4A9-8168-2C56-3DB1-CA40EF50D766}"/>
              </a:ext>
            </a:extLst>
          </p:cNvPr>
          <p:cNvSpPr>
            <a:spLocks noGrp="1"/>
          </p:cNvSpPr>
          <p:nvPr>
            <p:ph type="dt" sz="half" idx="10"/>
          </p:nvPr>
        </p:nvSpPr>
        <p:spPr/>
        <p:txBody>
          <a:bodyPr/>
          <a:lstStyle/>
          <a:p>
            <a:fld id="{1358E11D-C09D-426F-BDF3-ECE21007473B}" type="datetimeFigureOut">
              <a:rPr lang="en-US" smtClean="0"/>
              <a:t>3/24/2026</a:t>
            </a:fld>
            <a:endParaRPr lang="en-US"/>
          </a:p>
        </p:txBody>
      </p:sp>
      <p:sp>
        <p:nvSpPr>
          <p:cNvPr id="6" name="Footer Placeholder 5">
            <a:extLst>
              <a:ext uri="{FF2B5EF4-FFF2-40B4-BE49-F238E27FC236}">
                <a16:creationId xmlns:a16="http://schemas.microsoft.com/office/drawing/2014/main" id="{CB0A9390-CDCF-E2AB-707F-C4264E258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06906-0B44-CF3B-A996-2CC7B778DE9C}"/>
              </a:ext>
            </a:extLst>
          </p:cNvPr>
          <p:cNvSpPr>
            <a:spLocks noGrp="1"/>
          </p:cNvSpPr>
          <p:nvPr>
            <p:ph type="sldNum" sz="quarter" idx="12"/>
          </p:nvPr>
        </p:nvSpPr>
        <p:spPr/>
        <p:txBody>
          <a:bodyPr/>
          <a:lstStyle/>
          <a:p>
            <a:fld id="{FB024787-966D-4F7E-A3C5-FFBE7CEE40E2}" type="slidenum">
              <a:rPr lang="en-US" smtClean="0"/>
              <a:t>‹#›</a:t>
            </a:fld>
            <a:endParaRPr lang="en-US"/>
          </a:p>
        </p:txBody>
      </p:sp>
    </p:spTree>
    <p:extLst>
      <p:ext uri="{BB962C8B-B14F-4D97-AF65-F5344CB8AC3E}">
        <p14:creationId xmlns:p14="http://schemas.microsoft.com/office/powerpoint/2010/main" val="344909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B834B-1CCA-7D69-499F-440617171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A727E-E3D6-BD12-0925-7F32FA243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174F6-A7AA-0780-D442-3B821FF2B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8E11D-C09D-426F-BDF3-ECE21007473B}" type="datetimeFigureOut">
              <a:rPr lang="en-US" smtClean="0"/>
              <a:t>3/24/2026</a:t>
            </a:fld>
            <a:endParaRPr lang="en-US"/>
          </a:p>
        </p:txBody>
      </p:sp>
      <p:sp>
        <p:nvSpPr>
          <p:cNvPr id="5" name="Footer Placeholder 4">
            <a:extLst>
              <a:ext uri="{FF2B5EF4-FFF2-40B4-BE49-F238E27FC236}">
                <a16:creationId xmlns:a16="http://schemas.microsoft.com/office/drawing/2014/main" id="{1B72DAE0-E64F-2E26-CB3C-32EF87171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E40C6D-C100-8FB0-6F31-ECB0D78A5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24787-966D-4F7E-A3C5-FFBE7CEE40E2}" type="slidenum">
              <a:rPr lang="en-US" smtClean="0"/>
              <a:t>‹#›</a:t>
            </a:fld>
            <a:endParaRPr lang="en-US"/>
          </a:p>
        </p:txBody>
      </p:sp>
    </p:spTree>
    <p:extLst>
      <p:ext uri="{BB962C8B-B14F-4D97-AF65-F5344CB8AC3E}">
        <p14:creationId xmlns:p14="http://schemas.microsoft.com/office/powerpoint/2010/main" val="1108113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11D27C-B3CA-4034-9A32-546C6BB99970}" type="datetimeFigureOut">
              <a:rPr lang="en-US" smtClean="0"/>
              <a:t>3/24/2026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1B074D0-3600-4083-92D9-D12A47BA8E3E}" type="slidenum">
              <a:rPr lang="en-US" smtClean="0"/>
              <a:t>‹#›</a:t>
            </a:fld>
            <a:endParaRPr lang="en-US"/>
          </a:p>
        </p:txBody>
      </p:sp>
    </p:spTree>
    <p:extLst>
      <p:ext uri="{BB962C8B-B14F-4D97-AF65-F5344CB8AC3E}">
        <p14:creationId xmlns:p14="http://schemas.microsoft.com/office/powerpoint/2010/main" val="37318796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C31CC6C-688E-39FE-F8B8-0B7A73FF275D}"/>
              </a:ext>
            </a:extLst>
          </p:cNvPr>
          <p:cNvSpPr txBox="1"/>
          <p:nvPr/>
        </p:nvSpPr>
        <p:spPr>
          <a:xfrm>
            <a:off x="5190276" y="2216443"/>
            <a:ext cx="6170943" cy="141683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cap="all" dirty="0">
                <a:latin typeface="+mj-lt"/>
                <a:ea typeface="+mj-ea"/>
                <a:cs typeface="+mj-cs"/>
              </a:rPr>
              <a:t>Information Sharing</a:t>
            </a:r>
          </a:p>
        </p:txBody>
      </p:sp>
      <p:sp>
        <p:nvSpPr>
          <p:cNvPr id="2" name="TextBox 1">
            <a:extLst>
              <a:ext uri="{FF2B5EF4-FFF2-40B4-BE49-F238E27FC236}">
                <a16:creationId xmlns:a16="http://schemas.microsoft.com/office/drawing/2014/main" id="{A04D49A7-2D86-27EC-1B4D-BDCA0D9C112A}"/>
              </a:ext>
            </a:extLst>
          </p:cNvPr>
          <p:cNvSpPr txBox="1"/>
          <p:nvPr/>
        </p:nvSpPr>
        <p:spPr>
          <a:xfrm>
            <a:off x="5190276" y="3722299"/>
            <a:ext cx="6170943" cy="91008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000" cap="all" dirty="0">
                <a:latin typeface="+mj-lt"/>
                <a:ea typeface="+mj-ea"/>
                <a:cs typeface="+mj-cs"/>
              </a:rPr>
              <a:t>Marisa Talarico, </a:t>
            </a:r>
            <a:r>
              <a:rPr lang="en-US" sz="2000" cap="all" dirty="0" err="1">
                <a:latin typeface="+mj-lt"/>
                <a:ea typeface="+mj-ea"/>
                <a:cs typeface="+mj-cs"/>
              </a:rPr>
              <a:t>M.Pl</a:t>
            </a:r>
            <a:r>
              <a:rPr lang="en-US" sz="2000" cap="all" dirty="0">
                <a:latin typeface="+mj-lt"/>
                <a:ea typeface="+mj-ea"/>
                <a:cs typeface="+mj-cs"/>
              </a:rPr>
              <a:t>. </a:t>
            </a:r>
          </a:p>
          <a:p>
            <a:pPr>
              <a:lnSpc>
                <a:spcPct val="90000"/>
              </a:lnSpc>
              <a:spcBef>
                <a:spcPct val="0"/>
              </a:spcBef>
              <a:spcAft>
                <a:spcPts val="600"/>
              </a:spcAft>
            </a:pPr>
            <a:r>
              <a:rPr lang="en-US" sz="2000" cap="all" dirty="0">
                <a:latin typeface="+mj-lt"/>
                <a:ea typeface="+mj-ea"/>
                <a:cs typeface="+mj-cs"/>
              </a:rPr>
              <a:t>Special Projects Manager</a:t>
            </a:r>
          </a:p>
        </p:txBody>
      </p:sp>
      <p:cxnSp>
        <p:nvCxnSpPr>
          <p:cNvPr id="4" name="Straight Connector 3">
            <a:extLst>
              <a:ext uri="{FF2B5EF4-FFF2-40B4-BE49-F238E27FC236}">
                <a16:creationId xmlns:a16="http://schemas.microsoft.com/office/drawing/2014/main" id="{C794D545-9F4E-B906-FE96-CD2443214493}"/>
              </a:ext>
            </a:extLst>
          </p:cNvPr>
          <p:cNvCxnSpPr/>
          <p:nvPr/>
        </p:nvCxnSpPr>
        <p:spPr>
          <a:xfrm>
            <a:off x="4822160" y="2173857"/>
            <a:ext cx="0" cy="27345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white text on a black background&#10;&#10;Description automatically generated">
            <a:extLst>
              <a:ext uri="{FF2B5EF4-FFF2-40B4-BE49-F238E27FC236}">
                <a16:creationId xmlns:a16="http://schemas.microsoft.com/office/drawing/2014/main" id="{067FB875-8286-4AA4-9429-1B03A43B0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27" y="2475242"/>
            <a:ext cx="2959732" cy="1870520"/>
          </a:xfrm>
          <a:prstGeom prst="rect">
            <a:avLst/>
          </a:prstGeom>
        </p:spPr>
      </p:pic>
    </p:spTree>
    <p:extLst>
      <p:ext uri="{BB962C8B-B14F-4D97-AF65-F5344CB8AC3E}">
        <p14:creationId xmlns:p14="http://schemas.microsoft.com/office/powerpoint/2010/main" val="6094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67943E2-98A2-CB40-5563-EE87696FED15}"/>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Engineering Edge Newsletter</a:t>
            </a:r>
          </a:p>
        </p:txBody>
      </p:sp>
      <p:sp>
        <p:nvSpPr>
          <p:cNvPr id="3" name="Content Placeholder 2">
            <a:extLst>
              <a:ext uri="{FF2B5EF4-FFF2-40B4-BE49-F238E27FC236}">
                <a16:creationId xmlns:a16="http://schemas.microsoft.com/office/drawing/2014/main" id="{E538D6A5-D7E8-9277-C404-FDDDCCB4A0FF}"/>
              </a:ext>
            </a:extLst>
          </p:cNvPr>
          <p:cNvSpPr>
            <a:spLocks noGrp="1"/>
          </p:cNvSpPr>
          <p:nvPr>
            <p:ph idx="1"/>
          </p:nvPr>
        </p:nvSpPr>
        <p:spPr>
          <a:xfrm>
            <a:off x="613882" y="1968532"/>
            <a:ext cx="6293840" cy="4024125"/>
          </a:xfrm>
        </p:spPr>
        <p:txBody>
          <a:bodyPr/>
          <a:lstStyle/>
          <a:p>
            <a:pPr marL="457200" indent="-457200" algn="l">
              <a:buFont typeface="+mj-lt"/>
              <a:buAutoNum type="arabicPeriod"/>
            </a:pPr>
            <a:r>
              <a:rPr lang="en-US" sz="2400" dirty="0">
                <a:latin typeface="Century Gothic" panose="020B0502020202020204" pitchFamily="34" charset="0"/>
              </a:rPr>
              <a:t>Open your camera app and aim it at the QR code here or on the table.</a:t>
            </a:r>
          </a:p>
          <a:p>
            <a:pPr marL="457200" indent="-457200" algn="l">
              <a:buFont typeface="+mj-lt"/>
              <a:buAutoNum type="arabicPeriod"/>
            </a:pPr>
            <a:r>
              <a:rPr lang="en-US" sz="2400" dirty="0">
                <a:latin typeface="Century Gothic" panose="020B0502020202020204" pitchFamily="34" charset="0"/>
              </a:rPr>
              <a:t>Follow the link to the website.</a:t>
            </a:r>
          </a:p>
          <a:p>
            <a:pPr marL="457200" indent="-457200" algn="l">
              <a:buFont typeface="+mj-lt"/>
              <a:buAutoNum type="arabicPeriod"/>
            </a:pPr>
            <a:r>
              <a:rPr lang="en-US" sz="2400" dirty="0">
                <a:latin typeface="Century Gothic" panose="020B0502020202020204" pitchFamily="34" charset="0"/>
              </a:rPr>
              <a:t>Enter your information. </a:t>
            </a:r>
          </a:p>
          <a:p>
            <a:pPr marL="457200" indent="-457200" algn="l">
              <a:buFont typeface="+mj-lt"/>
              <a:buAutoNum type="arabicPeriod"/>
            </a:pPr>
            <a:r>
              <a:rPr lang="en-US" sz="2400" dirty="0">
                <a:latin typeface="Century Gothic" panose="020B0502020202020204" pitchFamily="34" charset="0"/>
              </a:rPr>
              <a:t>Confirm your e-mail address.</a:t>
            </a:r>
          </a:p>
          <a:p>
            <a:pPr marL="457200" indent="-457200">
              <a:buFont typeface="+mj-lt"/>
              <a:buAutoNum type="arabicPeriod"/>
            </a:pPr>
            <a:endParaRPr lang="en-US" dirty="0"/>
          </a:p>
        </p:txBody>
      </p:sp>
      <p:pic>
        <p:nvPicPr>
          <p:cNvPr id="7" name="Picture 6">
            <a:extLst>
              <a:ext uri="{FF2B5EF4-FFF2-40B4-BE49-F238E27FC236}">
                <a16:creationId xmlns:a16="http://schemas.microsoft.com/office/drawing/2014/main" id="{9CE48442-E911-9A4E-9351-238918F1D220}"/>
              </a:ext>
            </a:extLst>
          </p:cNvPr>
          <p:cNvPicPr>
            <a:picLocks noChangeAspect="1"/>
          </p:cNvPicPr>
          <p:nvPr/>
        </p:nvPicPr>
        <p:blipFill>
          <a:blip r:embed="rId3"/>
          <a:stretch>
            <a:fillRect/>
          </a:stretch>
        </p:blipFill>
        <p:spPr>
          <a:xfrm>
            <a:off x="7593522" y="2067857"/>
            <a:ext cx="3528060" cy="3584419"/>
          </a:xfrm>
          <a:prstGeom prst="rect">
            <a:avLst/>
          </a:prstGeom>
        </p:spPr>
      </p:pic>
      <p:pic>
        <p:nvPicPr>
          <p:cNvPr id="6" name="Picture 5">
            <a:extLst>
              <a:ext uri="{FF2B5EF4-FFF2-40B4-BE49-F238E27FC236}">
                <a16:creationId xmlns:a16="http://schemas.microsoft.com/office/drawing/2014/main" id="{56AF5A71-575E-6020-AE64-B9547FBD4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spTree>
    <p:extLst>
      <p:ext uri="{BB962C8B-B14F-4D97-AF65-F5344CB8AC3E}">
        <p14:creationId xmlns:p14="http://schemas.microsoft.com/office/powerpoint/2010/main" val="152610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F9A67-84D0-59FD-51A5-282F86F544AF}"/>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D0FC2660-D449-B814-14CE-AD7AAE62ECBE}"/>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CGS Digital Transformation</a:t>
            </a:r>
          </a:p>
        </p:txBody>
      </p:sp>
      <p:pic>
        <p:nvPicPr>
          <p:cNvPr id="3" name="Picture 2">
            <a:extLst>
              <a:ext uri="{FF2B5EF4-FFF2-40B4-BE49-F238E27FC236}">
                <a16:creationId xmlns:a16="http://schemas.microsoft.com/office/drawing/2014/main" id="{2A224007-C727-E7B3-78A3-B0384CEC7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sp>
        <p:nvSpPr>
          <p:cNvPr id="5" name="Content Placeholder 4">
            <a:extLst>
              <a:ext uri="{FF2B5EF4-FFF2-40B4-BE49-F238E27FC236}">
                <a16:creationId xmlns:a16="http://schemas.microsoft.com/office/drawing/2014/main" id="{CEE7E76C-B67F-A281-45C3-CCEC7F9CEE8B}"/>
              </a:ext>
            </a:extLst>
          </p:cNvPr>
          <p:cNvSpPr>
            <a:spLocks noGrp="1"/>
          </p:cNvSpPr>
          <p:nvPr>
            <p:ph idx="1"/>
          </p:nvPr>
        </p:nvSpPr>
        <p:spPr/>
        <p:txBody>
          <a:bodyPr/>
          <a:lstStyle/>
          <a:p>
            <a:r>
              <a:rPr lang="en-US" dirty="0"/>
              <a:t>IT presented the Digital Services Strategy to Council in October 2025</a:t>
            </a:r>
          </a:p>
        </p:txBody>
      </p:sp>
      <p:pic>
        <p:nvPicPr>
          <p:cNvPr id="7" name="Picture 6">
            <a:extLst>
              <a:ext uri="{FF2B5EF4-FFF2-40B4-BE49-F238E27FC236}">
                <a16:creationId xmlns:a16="http://schemas.microsoft.com/office/drawing/2014/main" id="{24A323B2-532D-FA2C-33EF-81A36BCFA218}"/>
              </a:ext>
            </a:extLst>
          </p:cNvPr>
          <p:cNvPicPr>
            <a:picLocks noChangeAspect="1"/>
          </p:cNvPicPr>
          <p:nvPr/>
        </p:nvPicPr>
        <p:blipFill>
          <a:blip r:embed="rId4"/>
          <a:stretch>
            <a:fillRect/>
          </a:stretch>
        </p:blipFill>
        <p:spPr>
          <a:xfrm>
            <a:off x="2774379" y="2729193"/>
            <a:ext cx="6643242" cy="2687674"/>
          </a:xfrm>
          <a:prstGeom prst="rect">
            <a:avLst/>
          </a:prstGeom>
        </p:spPr>
      </p:pic>
    </p:spTree>
    <p:extLst>
      <p:ext uri="{BB962C8B-B14F-4D97-AF65-F5344CB8AC3E}">
        <p14:creationId xmlns:p14="http://schemas.microsoft.com/office/powerpoint/2010/main" val="415439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1E14B-9BAB-DE40-FB2A-C5C8AD976E99}"/>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056D6B51-AF27-CDE8-B446-28382B882A8F}"/>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err="1"/>
              <a:t>Sharepoint</a:t>
            </a:r>
            <a:r>
              <a:rPr lang="en-US" dirty="0"/>
              <a:t> Tools</a:t>
            </a:r>
          </a:p>
        </p:txBody>
      </p:sp>
      <p:pic>
        <p:nvPicPr>
          <p:cNvPr id="3" name="Picture 2">
            <a:extLst>
              <a:ext uri="{FF2B5EF4-FFF2-40B4-BE49-F238E27FC236}">
                <a16:creationId xmlns:a16="http://schemas.microsoft.com/office/drawing/2014/main" id="{DE12DB79-E5EA-EA87-AE3C-DA9010098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6" name="Picture 5">
            <a:extLst>
              <a:ext uri="{FF2B5EF4-FFF2-40B4-BE49-F238E27FC236}">
                <a16:creationId xmlns:a16="http://schemas.microsoft.com/office/drawing/2014/main" id="{7E7A66BC-734E-79F3-9956-C32DDE63688F}"/>
              </a:ext>
            </a:extLst>
          </p:cNvPr>
          <p:cNvPicPr>
            <a:picLocks noChangeAspect="1"/>
          </p:cNvPicPr>
          <p:nvPr/>
        </p:nvPicPr>
        <p:blipFill>
          <a:blip r:embed="rId4"/>
          <a:stretch>
            <a:fillRect/>
          </a:stretch>
        </p:blipFill>
        <p:spPr>
          <a:xfrm>
            <a:off x="3855396" y="1590685"/>
            <a:ext cx="8336604" cy="4217341"/>
          </a:xfrm>
          <a:prstGeom prst="rect">
            <a:avLst/>
          </a:prstGeom>
        </p:spPr>
      </p:pic>
      <p:sp>
        <p:nvSpPr>
          <p:cNvPr id="7" name="Content Placeholder 4">
            <a:extLst>
              <a:ext uri="{FF2B5EF4-FFF2-40B4-BE49-F238E27FC236}">
                <a16:creationId xmlns:a16="http://schemas.microsoft.com/office/drawing/2014/main" id="{D22A80C9-9BA5-5A38-6C10-C9B3D9E251A3}"/>
              </a:ext>
            </a:extLst>
          </p:cNvPr>
          <p:cNvSpPr>
            <a:spLocks noGrp="1"/>
          </p:cNvSpPr>
          <p:nvPr>
            <p:ph idx="1"/>
          </p:nvPr>
        </p:nvSpPr>
        <p:spPr>
          <a:xfrm>
            <a:off x="614680" y="1687292"/>
            <a:ext cx="3067050" cy="4024125"/>
          </a:xfrm>
        </p:spPr>
        <p:txBody>
          <a:bodyPr/>
          <a:lstStyle/>
          <a:p>
            <a:r>
              <a:rPr lang="en-US" dirty="0"/>
              <a:t>ENG making use of available project management tools</a:t>
            </a:r>
          </a:p>
          <a:p>
            <a:pPr lvl="1"/>
            <a:r>
              <a:rPr lang="en-US" dirty="0"/>
              <a:t>Document storage and sharing</a:t>
            </a:r>
          </a:p>
          <a:p>
            <a:pPr lvl="1"/>
            <a:r>
              <a:rPr lang="en-US" dirty="0"/>
              <a:t>Collaborative work planning</a:t>
            </a:r>
          </a:p>
          <a:p>
            <a:pPr lvl="1"/>
            <a:r>
              <a:rPr lang="en-US" dirty="0"/>
              <a:t>Project status reports and tracking</a:t>
            </a:r>
          </a:p>
        </p:txBody>
      </p:sp>
    </p:spTree>
    <p:extLst>
      <p:ext uri="{BB962C8B-B14F-4D97-AF65-F5344CB8AC3E}">
        <p14:creationId xmlns:p14="http://schemas.microsoft.com/office/powerpoint/2010/main" val="86358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F9313-175E-D9B0-6808-37D3917AD945}"/>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92F68CCE-6DC3-B0CC-7A28-A55A5025165E}"/>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Coming soon: </a:t>
            </a:r>
            <a:br>
              <a:rPr lang="en-US" dirty="0"/>
            </a:br>
            <a:r>
              <a:rPr lang="en-US" dirty="0" err="1"/>
              <a:t>Sharepoint</a:t>
            </a:r>
            <a:r>
              <a:rPr lang="en-US" dirty="0"/>
              <a:t> project sites</a:t>
            </a:r>
          </a:p>
        </p:txBody>
      </p:sp>
      <p:pic>
        <p:nvPicPr>
          <p:cNvPr id="3" name="Picture 2">
            <a:extLst>
              <a:ext uri="{FF2B5EF4-FFF2-40B4-BE49-F238E27FC236}">
                <a16:creationId xmlns:a16="http://schemas.microsoft.com/office/drawing/2014/main" id="{5C6D03F3-DB5A-F9B5-C455-F1F54C3BE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5" name="Picture 4">
            <a:extLst>
              <a:ext uri="{FF2B5EF4-FFF2-40B4-BE49-F238E27FC236}">
                <a16:creationId xmlns:a16="http://schemas.microsoft.com/office/drawing/2014/main" id="{0D60222C-8CB9-2C83-60DA-EB7E2856ED63}"/>
              </a:ext>
            </a:extLst>
          </p:cNvPr>
          <p:cNvPicPr>
            <a:picLocks noChangeAspect="1"/>
          </p:cNvPicPr>
          <p:nvPr/>
        </p:nvPicPr>
        <p:blipFill>
          <a:blip r:embed="rId4"/>
          <a:stretch>
            <a:fillRect/>
          </a:stretch>
        </p:blipFill>
        <p:spPr>
          <a:xfrm>
            <a:off x="1104203" y="1924263"/>
            <a:ext cx="9983593" cy="3762900"/>
          </a:xfrm>
          <a:prstGeom prst="rect">
            <a:avLst/>
          </a:prstGeom>
        </p:spPr>
      </p:pic>
    </p:spTree>
    <p:extLst>
      <p:ext uri="{BB962C8B-B14F-4D97-AF65-F5344CB8AC3E}">
        <p14:creationId xmlns:p14="http://schemas.microsoft.com/office/powerpoint/2010/main" val="321306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579E-CCEC-A991-C31B-DE63EA4A0FFE}"/>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C8D83F3E-D2D8-B9B5-8C68-42439C32D293}"/>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STATIC Map</a:t>
            </a:r>
          </a:p>
        </p:txBody>
      </p:sp>
      <p:pic>
        <p:nvPicPr>
          <p:cNvPr id="3" name="Picture 2">
            <a:extLst>
              <a:ext uri="{FF2B5EF4-FFF2-40B4-BE49-F238E27FC236}">
                <a16:creationId xmlns:a16="http://schemas.microsoft.com/office/drawing/2014/main" id="{8987C87D-BCA4-EC30-CDBF-43D7C9AE1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6" name="Picture 5">
            <a:extLst>
              <a:ext uri="{FF2B5EF4-FFF2-40B4-BE49-F238E27FC236}">
                <a16:creationId xmlns:a16="http://schemas.microsoft.com/office/drawing/2014/main" id="{D331EB4B-6A8A-CEDB-4465-669068084D4E}"/>
              </a:ext>
            </a:extLst>
          </p:cNvPr>
          <p:cNvPicPr>
            <a:picLocks noChangeAspect="1"/>
          </p:cNvPicPr>
          <p:nvPr/>
        </p:nvPicPr>
        <p:blipFill>
          <a:blip r:embed="rId4"/>
          <a:stretch>
            <a:fillRect/>
          </a:stretch>
        </p:blipFill>
        <p:spPr>
          <a:xfrm>
            <a:off x="0" y="0"/>
            <a:ext cx="7400544" cy="5804600"/>
          </a:xfrm>
          <a:prstGeom prst="rect">
            <a:avLst/>
          </a:prstGeom>
        </p:spPr>
      </p:pic>
      <p:sp>
        <p:nvSpPr>
          <p:cNvPr id="7" name="Content Placeholder 4">
            <a:extLst>
              <a:ext uri="{FF2B5EF4-FFF2-40B4-BE49-F238E27FC236}">
                <a16:creationId xmlns:a16="http://schemas.microsoft.com/office/drawing/2014/main" id="{B674D5CC-E109-DD51-610F-00569D49A60B}"/>
              </a:ext>
            </a:extLst>
          </p:cNvPr>
          <p:cNvSpPr>
            <a:spLocks noGrp="1"/>
          </p:cNvSpPr>
          <p:nvPr>
            <p:ph idx="1"/>
          </p:nvPr>
        </p:nvSpPr>
        <p:spPr>
          <a:xfrm>
            <a:off x="7909179" y="1607779"/>
            <a:ext cx="3067050" cy="4024125"/>
          </a:xfrm>
        </p:spPr>
        <p:txBody>
          <a:bodyPr/>
          <a:lstStyle/>
          <a:p>
            <a:r>
              <a:rPr lang="en-US" dirty="0"/>
              <a:t>Shows locations of all planned capital projects for 2026</a:t>
            </a:r>
          </a:p>
          <a:p>
            <a:r>
              <a:rPr lang="en-US" dirty="0"/>
              <a:t>Will be available soon on website</a:t>
            </a:r>
          </a:p>
        </p:txBody>
      </p:sp>
    </p:spTree>
    <p:extLst>
      <p:ext uri="{BB962C8B-B14F-4D97-AF65-F5344CB8AC3E}">
        <p14:creationId xmlns:p14="http://schemas.microsoft.com/office/powerpoint/2010/main" val="92391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990A-9699-4544-0F75-BAB8006C6748}"/>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5E9B6DE8-1A6D-DE3B-9416-8BAC035F4959}"/>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Interactive Map</a:t>
            </a:r>
          </a:p>
        </p:txBody>
      </p:sp>
      <p:pic>
        <p:nvPicPr>
          <p:cNvPr id="3" name="Picture 2">
            <a:extLst>
              <a:ext uri="{FF2B5EF4-FFF2-40B4-BE49-F238E27FC236}">
                <a16:creationId xmlns:a16="http://schemas.microsoft.com/office/drawing/2014/main" id="{A7381F33-B851-D89E-E450-EE4A974EF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6" name="Picture 5">
            <a:extLst>
              <a:ext uri="{FF2B5EF4-FFF2-40B4-BE49-F238E27FC236}">
                <a16:creationId xmlns:a16="http://schemas.microsoft.com/office/drawing/2014/main" id="{4BED640B-5F76-F404-E80C-84D9971BC05B}"/>
              </a:ext>
            </a:extLst>
          </p:cNvPr>
          <p:cNvPicPr>
            <a:picLocks noChangeAspect="1"/>
          </p:cNvPicPr>
          <p:nvPr/>
        </p:nvPicPr>
        <p:blipFill>
          <a:blip r:embed="rId4"/>
          <a:stretch>
            <a:fillRect/>
          </a:stretch>
        </p:blipFill>
        <p:spPr>
          <a:xfrm>
            <a:off x="0" y="0"/>
            <a:ext cx="6813885" cy="5808026"/>
          </a:xfrm>
          <a:prstGeom prst="rect">
            <a:avLst/>
          </a:prstGeom>
        </p:spPr>
      </p:pic>
      <p:sp>
        <p:nvSpPr>
          <p:cNvPr id="7" name="Oval 6">
            <a:extLst>
              <a:ext uri="{FF2B5EF4-FFF2-40B4-BE49-F238E27FC236}">
                <a16:creationId xmlns:a16="http://schemas.microsoft.com/office/drawing/2014/main" id="{A7D7D113-3647-06E1-7604-8715751A7FC1}"/>
              </a:ext>
            </a:extLst>
          </p:cNvPr>
          <p:cNvSpPr/>
          <p:nvPr/>
        </p:nvSpPr>
        <p:spPr>
          <a:xfrm>
            <a:off x="1696746" y="4153829"/>
            <a:ext cx="1534134" cy="5892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797A7C45-CBE0-87A3-7C18-41B4650AEDB8}"/>
              </a:ext>
            </a:extLst>
          </p:cNvPr>
          <p:cNvSpPr>
            <a:spLocks noGrp="1"/>
          </p:cNvSpPr>
          <p:nvPr>
            <p:ph idx="1"/>
          </p:nvPr>
        </p:nvSpPr>
        <p:spPr>
          <a:xfrm>
            <a:off x="7422984" y="1597840"/>
            <a:ext cx="3857929" cy="4024125"/>
          </a:xfrm>
        </p:spPr>
        <p:txBody>
          <a:bodyPr/>
          <a:lstStyle/>
          <a:p>
            <a:r>
              <a:rPr lang="en-US" dirty="0"/>
              <a:t>We are in the process of updating and improving our interactive map </a:t>
            </a:r>
          </a:p>
          <a:p>
            <a:r>
              <a:rPr lang="en-US" dirty="0"/>
              <a:t>Goal is for it to be primary source of real time construction information for residents, businesses, etc. </a:t>
            </a:r>
          </a:p>
        </p:txBody>
      </p:sp>
    </p:spTree>
    <p:extLst>
      <p:ext uri="{BB962C8B-B14F-4D97-AF65-F5344CB8AC3E}">
        <p14:creationId xmlns:p14="http://schemas.microsoft.com/office/powerpoint/2010/main" val="419741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D4522-345D-711E-0176-55B763FD5430}"/>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377EAFA-26D4-A355-2C3B-7DAAE04C4DAA}"/>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Interactive Map</a:t>
            </a:r>
          </a:p>
        </p:txBody>
      </p:sp>
      <p:pic>
        <p:nvPicPr>
          <p:cNvPr id="3" name="Picture 2">
            <a:extLst>
              <a:ext uri="{FF2B5EF4-FFF2-40B4-BE49-F238E27FC236}">
                <a16:creationId xmlns:a16="http://schemas.microsoft.com/office/drawing/2014/main" id="{2660001F-B664-2426-1304-950DD8E95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1026" name="Picture 2">
            <a:extLst>
              <a:ext uri="{FF2B5EF4-FFF2-40B4-BE49-F238E27FC236}">
                <a16:creationId xmlns:a16="http://schemas.microsoft.com/office/drawing/2014/main" id="{63A7FD8B-3FFC-775D-BCD7-9144D5F1F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67675"/>
            <a:ext cx="12192000" cy="434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1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E5AA5-009C-06A9-79A8-98DAB2B13D5A}"/>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C8C6B0DD-C07C-01FB-0253-8331609EDBB0}"/>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ArcGIS Online Apps</a:t>
            </a:r>
          </a:p>
        </p:txBody>
      </p:sp>
      <p:pic>
        <p:nvPicPr>
          <p:cNvPr id="3" name="Picture 2">
            <a:extLst>
              <a:ext uri="{FF2B5EF4-FFF2-40B4-BE49-F238E27FC236}">
                <a16:creationId xmlns:a16="http://schemas.microsoft.com/office/drawing/2014/main" id="{BC6700FB-25CF-9FAF-AFE5-BC2E0BAE0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6" name="Picture 5">
            <a:extLst>
              <a:ext uri="{FF2B5EF4-FFF2-40B4-BE49-F238E27FC236}">
                <a16:creationId xmlns:a16="http://schemas.microsoft.com/office/drawing/2014/main" id="{A7E67849-C11C-1A0F-ACAA-6E6776F526F0}"/>
              </a:ext>
            </a:extLst>
          </p:cNvPr>
          <p:cNvPicPr>
            <a:picLocks noChangeAspect="1"/>
          </p:cNvPicPr>
          <p:nvPr/>
        </p:nvPicPr>
        <p:blipFill>
          <a:blip r:embed="rId4"/>
          <a:stretch>
            <a:fillRect/>
          </a:stretch>
        </p:blipFill>
        <p:spPr>
          <a:xfrm>
            <a:off x="4188168" y="1594520"/>
            <a:ext cx="7722780" cy="4208561"/>
          </a:xfrm>
          <a:prstGeom prst="rect">
            <a:avLst/>
          </a:prstGeom>
          <a:ln>
            <a:solidFill>
              <a:schemeClr val="tx1"/>
            </a:solidFill>
          </a:ln>
        </p:spPr>
      </p:pic>
      <p:pic>
        <p:nvPicPr>
          <p:cNvPr id="8" name="Picture 7">
            <a:extLst>
              <a:ext uri="{FF2B5EF4-FFF2-40B4-BE49-F238E27FC236}">
                <a16:creationId xmlns:a16="http://schemas.microsoft.com/office/drawing/2014/main" id="{1CAA64D5-F4EE-0591-1EE6-C08AD6DB1E3A}"/>
              </a:ext>
            </a:extLst>
          </p:cNvPr>
          <p:cNvPicPr>
            <a:picLocks noChangeAspect="1"/>
          </p:cNvPicPr>
          <p:nvPr/>
        </p:nvPicPr>
        <p:blipFill>
          <a:blip r:embed="rId5"/>
          <a:stretch>
            <a:fillRect/>
          </a:stretch>
        </p:blipFill>
        <p:spPr>
          <a:xfrm>
            <a:off x="281052" y="2217955"/>
            <a:ext cx="5007050" cy="3045525"/>
          </a:xfrm>
          <a:prstGeom prst="rect">
            <a:avLst/>
          </a:prstGeom>
          <a:ln>
            <a:solidFill>
              <a:schemeClr val="bg1"/>
            </a:solidFill>
          </a:ln>
        </p:spPr>
      </p:pic>
    </p:spTree>
    <p:extLst>
      <p:ext uri="{BB962C8B-B14F-4D97-AF65-F5344CB8AC3E}">
        <p14:creationId xmlns:p14="http://schemas.microsoft.com/office/powerpoint/2010/main" val="12716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67943E2-98A2-CB40-5563-EE87696FED15}"/>
              </a:ext>
            </a:extLst>
          </p:cNvPr>
          <p:cNvSpPr txBox="1">
            <a:spLocks/>
          </p:cNvSpPr>
          <p:nvPr/>
        </p:nvSpPr>
        <p:spPr>
          <a:xfrm>
            <a:off x="2042160" y="510373"/>
            <a:ext cx="953516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Ongoing Construction Projects</a:t>
            </a:r>
          </a:p>
        </p:txBody>
      </p:sp>
      <p:pic>
        <p:nvPicPr>
          <p:cNvPr id="10" name="Picture 9" descr="Qr code&#10;&#10;Description automatically generated">
            <a:extLst>
              <a:ext uri="{FF2B5EF4-FFF2-40B4-BE49-F238E27FC236}">
                <a16:creationId xmlns:a16="http://schemas.microsoft.com/office/drawing/2014/main" id="{39BDC24C-1CC3-AFA2-EAA3-16B4A4EA832B}"/>
              </a:ext>
            </a:extLst>
          </p:cNvPr>
          <p:cNvPicPr>
            <a:picLocks noChangeAspect="1"/>
          </p:cNvPicPr>
          <p:nvPr/>
        </p:nvPicPr>
        <p:blipFill>
          <a:blip r:embed="rId3"/>
          <a:stretch>
            <a:fillRect/>
          </a:stretch>
        </p:blipFill>
        <p:spPr>
          <a:xfrm>
            <a:off x="8623107" y="2274324"/>
            <a:ext cx="2660883" cy="2643434"/>
          </a:xfrm>
          <a:prstGeom prst="rect">
            <a:avLst/>
          </a:prstGeom>
        </p:spPr>
      </p:pic>
      <p:pic>
        <p:nvPicPr>
          <p:cNvPr id="3" name="Picture 2">
            <a:extLst>
              <a:ext uri="{FF2B5EF4-FFF2-40B4-BE49-F238E27FC236}">
                <a16:creationId xmlns:a16="http://schemas.microsoft.com/office/drawing/2014/main" id="{A0A2F3EC-E2E9-A806-4836-73E084259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08026"/>
            <a:ext cx="12192000" cy="1064964"/>
          </a:xfrm>
          <a:prstGeom prst="rect">
            <a:avLst/>
          </a:prstGeom>
        </p:spPr>
      </p:pic>
      <p:pic>
        <p:nvPicPr>
          <p:cNvPr id="12" name="Picture 11">
            <a:extLst>
              <a:ext uri="{FF2B5EF4-FFF2-40B4-BE49-F238E27FC236}">
                <a16:creationId xmlns:a16="http://schemas.microsoft.com/office/drawing/2014/main" id="{D67BBC83-5B1B-1C78-8B18-84CF0F5E9CE6}"/>
              </a:ext>
            </a:extLst>
          </p:cNvPr>
          <p:cNvPicPr>
            <a:picLocks noChangeAspect="1"/>
          </p:cNvPicPr>
          <p:nvPr/>
        </p:nvPicPr>
        <p:blipFill>
          <a:blip r:embed="rId5"/>
          <a:stretch>
            <a:fillRect/>
          </a:stretch>
        </p:blipFill>
        <p:spPr>
          <a:xfrm>
            <a:off x="1106184" y="1586466"/>
            <a:ext cx="6410739" cy="4221560"/>
          </a:xfrm>
          <a:prstGeom prst="rect">
            <a:avLst/>
          </a:prstGeom>
        </p:spPr>
      </p:pic>
    </p:spTree>
    <p:extLst>
      <p:ext uri="{BB962C8B-B14F-4D97-AF65-F5344CB8AC3E}">
        <p14:creationId xmlns:p14="http://schemas.microsoft.com/office/powerpoint/2010/main" val="41710762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3468</TotalTime>
  <Words>317</Words>
  <Application>Microsoft Office PowerPoint</Application>
  <PresentationFormat>Widescreen</PresentationFormat>
  <Paragraphs>45</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Arial</vt:lpstr>
      <vt:lpstr>Calibri</vt:lpstr>
      <vt:lpstr>Calibri Light</vt:lpstr>
      <vt:lpstr>Century Gothic</vt:lpstr>
      <vt:lpstr>Custom Design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Sheppard</dc:creator>
  <cp:lastModifiedBy>Marisa Talarico</cp:lastModifiedBy>
  <cp:revision>45</cp:revision>
  <dcterms:created xsi:type="dcterms:W3CDTF">2024-03-04T14:49:05Z</dcterms:created>
  <dcterms:modified xsi:type="dcterms:W3CDTF">2026-03-24T16:17:27Z</dcterms:modified>
</cp:coreProperties>
</file>