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65" r:id="rId3"/>
    <p:sldId id="262" r:id="rId4"/>
    <p:sldId id="263" r:id="rId5"/>
    <p:sldId id="266" r:id="rId6"/>
    <p:sldId id="267" r:id="rId7"/>
    <p:sldId id="264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1F20"/>
    <a:srgbClr val="FED0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8DE91D4-0B90-4D3E-AA0C-340B3DB5DD11}" v="5" dt="2026-03-19T15:39:27.8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74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microsoft.com/office/2016/11/relationships/changesInfo" Target="changesInfos/changesInfo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idan Hurrell" userId="96f5911f-e4b1-4d50-a3a0-01f3aac96694" providerId="ADAL" clId="{5654FF72-4736-4B2A-8BC4-04D54C203CE1}"/>
    <pc:docChg chg="custSel addSld delSld modSld">
      <pc:chgData name="Aidan Hurrell" userId="96f5911f-e4b1-4d50-a3a0-01f3aac96694" providerId="ADAL" clId="{5654FF72-4736-4B2A-8BC4-04D54C203CE1}" dt="2026-03-20T13:21:57.041" v="378" actId="20577"/>
      <pc:docMkLst>
        <pc:docMk/>
      </pc:docMkLst>
      <pc:sldChg chg="modSp mod">
        <pc:chgData name="Aidan Hurrell" userId="96f5911f-e4b1-4d50-a3a0-01f3aac96694" providerId="ADAL" clId="{5654FF72-4736-4B2A-8BC4-04D54C203CE1}" dt="2026-03-20T13:20:51.002" v="369" actId="20577"/>
        <pc:sldMkLst>
          <pc:docMk/>
          <pc:sldMk cId="3263383134" sldId="262"/>
        </pc:sldMkLst>
        <pc:spChg chg="mod">
          <ac:chgData name="Aidan Hurrell" userId="96f5911f-e4b1-4d50-a3a0-01f3aac96694" providerId="ADAL" clId="{5654FF72-4736-4B2A-8BC4-04D54C203CE1}" dt="2026-03-20T13:20:51.002" v="369" actId="20577"/>
          <ac:spMkLst>
            <pc:docMk/>
            <pc:sldMk cId="3263383134" sldId="262"/>
            <ac:spMk id="3" creationId="{86892F4E-8487-C274-955E-00E95A577D2F}"/>
          </ac:spMkLst>
        </pc:spChg>
      </pc:sldChg>
      <pc:sldChg chg="modSp mod">
        <pc:chgData name="Aidan Hurrell" userId="96f5911f-e4b1-4d50-a3a0-01f3aac96694" providerId="ADAL" clId="{5654FF72-4736-4B2A-8BC4-04D54C203CE1}" dt="2026-03-19T12:16:17.742" v="37" actId="20577"/>
        <pc:sldMkLst>
          <pc:docMk/>
          <pc:sldMk cId="520813409" sldId="263"/>
        </pc:sldMkLst>
        <pc:spChg chg="mod">
          <ac:chgData name="Aidan Hurrell" userId="96f5911f-e4b1-4d50-a3a0-01f3aac96694" providerId="ADAL" clId="{5654FF72-4736-4B2A-8BC4-04D54C203CE1}" dt="2026-03-19T12:16:17.742" v="37" actId="20577"/>
          <ac:spMkLst>
            <pc:docMk/>
            <pc:sldMk cId="520813409" sldId="263"/>
            <ac:spMk id="3" creationId="{86892F4E-8487-C274-955E-00E95A577D2F}"/>
          </ac:spMkLst>
        </pc:spChg>
      </pc:sldChg>
      <pc:sldChg chg="addSp delSp modSp mod">
        <pc:chgData name="Aidan Hurrell" userId="96f5911f-e4b1-4d50-a3a0-01f3aac96694" providerId="ADAL" clId="{5654FF72-4736-4B2A-8BC4-04D54C203CE1}" dt="2026-03-19T15:41:43.485" v="305" actId="478"/>
        <pc:sldMkLst>
          <pc:docMk/>
          <pc:sldMk cId="1010766314" sldId="264"/>
        </pc:sldMkLst>
        <pc:spChg chg="mod">
          <ac:chgData name="Aidan Hurrell" userId="96f5911f-e4b1-4d50-a3a0-01f3aac96694" providerId="ADAL" clId="{5654FF72-4736-4B2A-8BC4-04D54C203CE1}" dt="2026-03-19T13:14:38.631" v="233" actId="20577"/>
          <ac:spMkLst>
            <pc:docMk/>
            <pc:sldMk cId="1010766314" sldId="264"/>
            <ac:spMk id="3" creationId="{86892F4E-8487-C274-955E-00E95A577D2F}"/>
          </ac:spMkLst>
        </pc:spChg>
        <pc:spChg chg="add del mod">
          <ac:chgData name="Aidan Hurrell" userId="96f5911f-e4b1-4d50-a3a0-01f3aac96694" providerId="ADAL" clId="{5654FF72-4736-4B2A-8BC4-04D54C203CE1}" dt="2026-03-19T15:41:43.485" v="305" actId="478"/>
          <ac:spMkLst>
            <pc:docMk/>
            <pc:sldMk cId="1010766314" sldId="264"/>
            <ac:spMk id="4" creationId="{2171B834-6011-0BAF-1B38-FE0DEAE6171F}"/>
          </ac:spMkLst>
        </pc:spChg>
      </pc:sldChg>
      <pc:sldChg chg="modSp mod">
        <pc:chgData name="Aidan Hurrell" userId="96f5911f-e4b1-4d50-a3a0-01f3aac96694" providerId="ADAL" clId="{5654FF72-4736-4B2A-8BC4-04D54C203CE1}" dt="2026-03-20T13:21:57.041" v="378" actId="20577"/>
        <pc:sldMkLst>
          <pc:docMk/>
          <pc:sldMk cId="1486165338" sldId="265"/>
        </pc:sldMkLst>
        <pc:spChg chg="mod">
          <ac:chgData name="Aidan Hurrell" userId="96f5911f-e4b1-4d50-a3a0-01f3aac96694" providerId="ADAL" clId="{5654FF72-4736-4B2A-8BC4-04D54C203CE1}" dt="2026-03-20T13:21:57.041" v="378" actId="20577"/>
          <ac:spMkLst>
            <pc:docMk/>
            <pc:sldMk cId="1486165338" sldId="265"/>
            <ac:spMk id="2" creationId="{13C5AC1B-520B-83AC-381E-8F819A9CAE03}"/>
          </ac:spMkLst>
        </pc:spChg>
      </pc:sldChg>
      <pc:sldChg chg="addSp delSp modSp mod">
        <pc:chgData name="Aidan Hurrell" userId="96f5911f-e4b1-4d50-a3a0-01f3aac96694" providerId="ADAL" clId="{5654FF72-4736-4B2A-8BC4-04D54C203CE1}" dt="2026-03-19T15:41:25.806" v="302" actId="20577"/>
        <pc:sldMkLst>
          <pc:docMk/>
          <pc:sldMk cId="1275152523" sldId="266"/>
        </pc:sldMkLst>
        <pc:spChg chg="mod">
          <ac:chgData name="Aidan Hurrell" userId="96f5911f-e4b1-4d50-a3a0-01f3aac96694" providerId="ADAL" clId="{5654FF72-4736-4B2A-8BC4-04D54C203CE1}" dt="2026-03-19T15:41:25.806" v="302" actId="20577"/>
          <ac:spMkLst>
            <pc:docMk/>
            <pc:sldMk cId="1275152523" sldId="266"/>
            <ac:spMk id="11" creationId="{EC48E672-90FC-BB5E-5471-19B10B3CC85A}"/>
          </ac:spMkLst>
        </pc:spChg>
        <pc:graphicFrameChg chg="add del mod modGraphic">
          <ac:chgData name="Aidan Hurrell" userId="96f5911f-e4b1-4d50-a3a0-01f3aac96694" providerId="ADAL" clId="{5654FF72-4736-4B2A-8BC4-04D54C203CE1}" dt="2026-03-19T12:55:20.773" v="145" actId="478"/>
          <ac:graphicFrameMkLst>
            <pc:docMk/>
            <pc:sldMk cId="1275152523" sldId="266"/>
            <ac:graphicFrameMk id="3" creationId="{989A3CBF-00B9-241F-E9E2-436F7362BE9B}"/>
          </ac:graphicFrameMkLst>
        </pc:graphicFrameChg>
      </pc:sldChg>
      <pc:sldChg chg="modSp mod">
        <pc:chgData name="Aidan Hurrell" userId="96f5911f-e4b1-4d50-a3a0-01f3aac96694" providerId="ADAL" clId="{5654FF72-4736-4B2A-8BC4-04D54C203CE1}" dt="2026-03-20T13:19:37.073" v="349" actId="20577"/>
        <pc:sldMkLst>
          <pc:docMk/>
          <pc:sldMk cId="1156023994" sldId="267"/>
        </pc:sldMkLst>
        <pc:spChg chg="mod">
          <ac:chgData name="Aidan Hurrell" userId="96f5911f-e4b1-4d50-a3a0-01f3aac96694" providerId="ADAL" clId="{5654FF72-4736-4B2A-8BC4-04D54C203CE1}" dt="2026-03-20T13:19:37.073" v="349" actId="20577"/>
          <ac:spMkLst>
            <pc:docMk/>
            <pc:sldMk cId="1156023994" sldId="267"/>
            <ac:spMk id="3" creationId="{099C666A-73BD-9F26-73C1-E9A1AA0A0269}"/>
          </ac:spMkLst>
        </pc:spChg>
      </pc:sldChg>
      <pc:sldChg chg="modSp new del mod">
        <pc:chgData name="Aidan Hurrell" userId="96f5911f-e4b1-4d50-a3a0-01f3aac96694" providerId="ADAL" clId="{5654FF72-4736-4B2A-8BC4-04D54C203CE1}" dt="2026-03-19T13:11:18.134" v="166" actId="47"/>
        <pc:sldMkLst>
          <pc:docMk/>
          <pc:sldMk cId="1741640227" sldId="268"/>
        </pc:sldMkLst>
        <pc:spChg chg="mod">
          <ac:chgData name="Aidan Hurrell" userId="96f5911f-e4b1-4d50-a3a0-01f3aac96694" providerId="ADAL" clId="{5654FF72-4736-4B2A-8BC4-04D54C203CE1}" dt="2026-03-19T13:00:37.982" v="165" actId="20577"/>
          <ac:spMkLst>
            <pc:docMk/>
            <pc:sldMk cId="1741640227" sldId="268"/>
            <ac:spMk id="2" creationId="{44B6FD6D-BC5B-2C66-070B-79E6EED81E19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7CB13-401F-647C-79AC-31886BCC82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81A12E-CAF5-6C60-F8F8-6AF19A1D2C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FE1B32-EFA0-E8BA-3AC4-B5F69D01C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8E11D-C09D-426F-BDF3-ECE21007473B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58E17C-85D8-9B64-8EAA-A99A77D0B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6F3EB5-9AD0-98C0-78FA-744B62E35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24787-966D-4F7E-A3C5-FFBE7CEE4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198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7ECA9-9C8D-4944-77DE-4B8C9EE62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E26D7F-8F40-A0A9-0DE6-92A6D2BB39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B30897-C310-A903-7CF2-F5690848D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8E11D-C09D-426F-BDF3-ECE21007473B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8DF99B-C4BA-74C9-F387-1D7FDCBB4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A46373-38EF-37AB-DC1B-09FF324E4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24787-966D-4F7E-A3C5-FFBE7CEE4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677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150A18-A363-318D-10BC-D7D3EEAE52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AE86FA-0428-26F8-9CF8-C1E891844F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966E66-0198-27F1-C146-47F587454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8E11D-C09D-426F-BDF3-ECE21007473B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C0A750-44B3-B1A6-EA3A-2938DB3CD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EFA836-4EC4-6465-07BE-500A0B8C1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24787-966D-4F7E-A3C5-FFBE7CEE4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05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0911D27C-B3CA-4034-9A32-546C6BB99970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21B074D0-3600-4083-92D9-D12A47BA8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8823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1D27C-B3CA-4034-9A32-546C6BB99970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074D0-3600-4083-92D9-D12A47BA8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0637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0911D27C-B3CA-4034-9A32-546C6BB99970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21B074D0-3600-4083-92D9-D12A47BA8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8891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1D27C-B3CA-4034-9A32-546C6BB99970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074D0-3600-4083-92D9-D12A47BA8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8550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1D27C-B3CA-4034-9A32-546C6BB99970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074D0-3600-4083-92D9-D12A47BA8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7397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1D27C-B3CA-4034-9A32-546C6BB99970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074D0-3600-4083-92D9-D12A47BA8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9198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1D27C-B3CA-4034-9A32-546C6BB99970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074D0-3600-4083-92D9-D12A47BA8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537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1D27C-B3CA-4034-9A32-546C6BB99970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074D0-3600-4083-92D9-D12A47BA8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389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B4B88-FCB3-385F-6780-B9BC4001E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E53BAE-B3BC-5D8D-617F-4E80714B0E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FF9917-C733-47BB-E2B7-22424B8E1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8E11D-C09D-426F-BDF3-ECE21007473B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35672F-8DD2-83CF-18F1-8189A2F6E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C85302-DD20-94E6-24E1-245821651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24787-966D-4F7E-A3C5-FFBE7CEE4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3537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1D27C-B3CA-4034-9A32-546C6BB99970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074D0-3600-4083-92D9-D12A47BA8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1574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1D27C-B3CA-4034-9A32-546C6BB99970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074D0-3600-4083-92D9-D12A47BA8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2430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0911D27C-B3CA-4034-9A32-546C6BB99970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21B074D0-3600-4083-92D9-D12A47BA8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3937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0911D27C-B3CA-4034-9A32-546C6BB99970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21B074D0-3600-4083-92D9-D12A47BA8E3E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040857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0911D27C-B3CA-4034-9A32-546C6BB99970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21B074D0-3600-4083-92D9-D12A47BA8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6190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1D27C-B3CA-4034-9A32-546C6BB99970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074D0-3600-4083-92D9-D12A47BA8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067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1D27C-B3CA-4034-9A32-546C6BB99970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074D0-3600-4083-92D9-D12A47BA8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802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1D27C-B3CA-4034-9A32-546C6BB99970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074D0-3600-4083-92D9-D12A47BA8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4877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0911D27C-B3CA-4034-9A32-546C6BB99970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21B074D0-3600-4083-92D9-D12A47BA8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61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024C2-F909-1DEE-8097-27D6F14CB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D479CE-7E7C-8257-306B-04F5A3469E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E69951-9688-236A-02FA-466308C5F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8E11D-C09D-426F-BDF3-ECE21007473B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7D8CFE-4815-F8BD-1EFD-90A961972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54FBC9-A2F0-F7B8-D125-CA932FE5C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24787-966D-4F7E-A3C5-FFBE7CEE4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272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52CE9-6764-FFA0-E524-C5D5E6716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1F2137-01F4-2615-94A6-1754E90805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CAC217-E9B6-8CAD-4FC5-A822D613ED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D2AB0C-B016-6C35-E18F-C97DA793D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8E11D-C09D-426F-BDF3-ECE21007473B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DCEF04-24AA-2582-F4C9-51FA5C0A0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AF719B-7C3D-3903-47D9-B41B0048F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24787-966D-4F7E-A3C5-FFBE7CEE4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843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055F4-055A-5BE8-375B-10FC7DC61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B56BE3-98E9-0012-6170-72A1CAD00E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60F86A-CCD6-7FD3-064B-592ECC48BC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908E55-3B37-BA32-6E4A-51BF373C23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AFFFEC-83FD-3363-9CF7-92BFA168D2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D059583-12F1-241D-2F3B-8F88A3821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8E11D-C09D-426F-BDF3-ECE21007473B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B9B317-B6E8-6389-C25A-7F4AB43AB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7257805-DFBA-C323-E32F-94B1CBE20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24787-966D-4F7E-A3C5-FFBE7CEE4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534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AB900-5C5D-87F1-E22E-87F0D965A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DAC361-A006-21DA-9448-67CB52B0B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8E11D-C09D-426F-BDF3-ECE21007473B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06D689-E004-B231-5960-D26429784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3EAA01-F5A3-9DAF-604F-A254574F4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24787-966D-4F7E-A3C5-FFBE7CEE4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860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2974B9-187C-DC47-DD30-B9FABE2C9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8E11D-C09D-426F-BDF3-ECE21007473B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15090B-0B6D-1488-F37C-813C19E08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889CE7-22AE-7F16-0FA9-23BC8D71F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24787-966D-4F7E-A3C5-FFBE7CEE4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77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0804F-2C85-8F40-6C6D-98818C222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065C9C-D2B0-8359-405A-00AEC3ACD2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E1BFBB-E537-425F-2B1D-57E54A3EDC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3C2644-5CEA-6BDE-CB69-A1E307E92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8E11D-C09D-426F-BDF3-ECE21007473B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129C7B-EB0D-E078-9058-0446E29BC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CA3391-564D-B28B-CD18-15DC4DFA1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24787-966D-4F7E-A3C5-FFBE7CEE4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427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B95F6-DE9C-A776-FA5E-40934E7EF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632E29-B832-838A-68FC-F15CB434C8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CC83D0-0592-B6CC-D1C8-AAC228E524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FEA4A9-8168-2C56-3DB1-CA40EF50D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8E11D-C09D-426F-BDF3-ECE21007473B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0A9390-CDCF-E2AB-707F-C4264E258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F06906-0B44-CF3B-A996-2CC7B778D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24787-966D-4F7E-A3C5-FFBE7CEE4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090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27B834B-1CCA-7D69-499F-440617171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8A727E-E3D6-BD12-0925-7F32FA2435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D174F6-A7AA-0780-D442-3B821FF2B3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58E11D-C09D-426F-BDF3-ECE21007473B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72DAE0-E64F-2E26-CB3C-32EF87171B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E40C6D-C100-8FB0-6F31-ECB0D78A56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024787-966D-4F7E-A3C5-FFBE7CEE4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113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11D27C-B3CA-4034-9A32-546C6BB99970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B074D0-3600-4083-92D9-D12A47BA8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87963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hyperlink" Target="mailto:Aidan.Hurrell@enbridge.com" TargetMode="Externa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5AC1B-520B-83AC-381E-8F819A9CAE0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Enbridge gas          safe excavation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AD0448-CBCF-5A6C-9ECA-70EC58F5E4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3632200"/>
            <a:ext cx="9448800" cy="114683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Aidan Hurrell</a:t>
            </a:r>
          </a:p>
          <a:p>
            <a:r>
              <a:rPr lang="en-US" dirty="0"/>
              <a:t>Damage Prevention Inspection</a:t>
            </a:r>
          </a:p>
          <a:p>
            <a:r>
              <a:rPr lang="en-US" dirty="0"/>
              <a:t>Enbridge Gas</a:t>
            </a:r>
          </a:p>
        </p:txBody>
      </p:sp>
    </p:spTree>
    <p:extLst>
      <p:ext uri="{BB962C8B-B14F-4D97-AF65-F5344CB8AC3E}">
        <p14:creationId xmlns:p14="http://schemas.microsoft.com/office/powerpoint/2010/main" val="14861653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67BFB-C08C-93BC-43A2-B28E1B2DF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7984" y="554248"/>
            <a:ext cx="3424688" cy="120358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masis MT Pro Black" panose="02040A04050005020304" pitchFamily="18" charset="0"/>
              </a:rPr>
              <a:t>PATH TO 0</a:t>
            </a:r>
            <a:br>
              <a:rPr lang="en-US" sz="3600" dirty="0">
                <a:latin typeface="Amasis MT Pro Black" panose="02040A04050005020304" pitchFamily="18" charset="0"/>
              </a:rPr>
            </a:br>
            <a:endParaRPr lang="en-US" sz="3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892F4E-8487-C274-955E-00E95A577D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208" y="1757831"/>
            <a:ext cx="10956880" cy="4024125"/>
          </a:xfrm>
        </p:spPr>
        <p:txBody>
          <a:bodyPr>
            <a:normAutofit/>
          </a:bodyPr>
          <a:lstStyle/>
          <a:p>
            <a:pPr marL="285750" indent="-285750"/>
            <a:r>
              <a:rPr lang="en-US" dirty="0"/>
              <a:t>14 contractor damages in 2025 while working for the City Of Greater Sudbury</a:t>
            </a:r>
          </a:p>
          <a:p>
            <a:pPr marL="285750" indent="-285750"/>
            <a:r>
              <a:rPr lang="en-US" dirty="0"/>
              <a:t>As of August 1st, there was a total of 3 service line damages</a:t>
            </a:r>
          </a:p>
          <a:p>
            <a:pPr marL="285750" indent="-285750"/>
            <a:endParaRPr lang="en-US" dirty="0"/>
          </a:p>
          <a:p>
            <a:pPr marL="0" indent="0">
              <a:buNone/>
            </a:pPr>
            <a:r>
              <a:rPr lang="en-US" dirty="0"/>
              <a:t>    </a:t>
            </a:r>
            <a:r>
              <a:rPr lang="en-US" b="1" u="sng" dirty="0"/>
              <a:t>2026 Goals &amp; Strategy </a:t>
            </a:r>
          </a:p>
          <a:p>
            <a:pPr marL="285750" indent="-285750"/>
            <a:r>
              <a:rPr lang="en-US" dirty="0"/>
              <a:t>Reduce plant damages</a:t>
            </a:r>
          </a:p>
          <a:p>
            <a:pPr marL="285750" indent="-285750"/>
            <a:r>
              <a:rPr lang="en-US" dirty="0"/>
              <a:t>Consider contributing factors to latter half damage number increase</a:t>
            </a:r>
          </a:p>
          <a:p>
            <a:pPr marL="285750" indent="-285750"/>
            <a:r>
              <a:rPr lang="en-US" dirty="0"/>
              <a:t>Increased proactive engagement </a:t>
            </a:r>
          </a:p>
          <a:p>
            <a:pPr marL="285750" indent="-285750"/>
            <a:r>
              <a:rPr lang="en-US" dirty="0"/>
              <a:t>Collaboration between Utility-Municipality-Contractor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16A947-3139-41DF-86BE-4D5B65AD8D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8" y="5791684"/>
            <a:ext cx="12178352" cy="1064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3831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67BFB-C08C-93BC-43A2-B28E1B2DF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759" y="764373"/>
            <a:ext cx="6257291" cy="1293028"/>
          </a:xfrm>
        </p:spPr>
        <p:txBody>
          <a:bodyPr>
            <a:normAutofit/>
          </a:bodyPr>
          <a:lstStyle/>
          <a:p>
            <a:r>
              <a:rPr lang="en-US"/>
              <a:t>Gas line supports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892F4E-8487-C274-955E-00E95A577D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0435" y="1766207"/>
            <a:ext cx="6257290" cy="4024125"/>
          </a:xfrm>
        </p:spPr>
        <p:txBody>
          <a:bodyPr>
            <a:normAutofit/>
          </a:bodyPr>
          <a:lstStyle/>
          <a:p>
            <a:r>
              <a:rPr lang="en-US" dirty="0"/>
              <a:t>Multiple damages occurred due to failure to support</a:t>
            </a:r>
          </a:p>
          <a:p>
            <a:endParaRPr lang="en-US" dirty="0"/>
          </a:p>
          <a:p>
            <a:r>
              <a:rPr lang="en-US" dirty="0"/>
              <a:t>Take the time to ensure gas lines are properly supported</a:t>
            </a:r>
          </a:p>
          <a:p>
            <a:endParaRPr lang="en-US" dirty="0"/>
          </a:p>
          <a:p>
            <a:r>
              <a:rPr lang="en-US" dirty="0"/>
              <a:t>Stress damage can occur due to sagging</a:t>
            </a:r>
          </a:p>
          <a:p>
            <a:endParaRPr lang="en-US" dirty="0"/>
          </a:p>
          <a:p>
            <a:r>
              <a:rPr lang="en-US" dirty="0"/>
              <a:t>PLASTIC OR STEEL </a:t>
            </a: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2E0C929-96C6-41B1-A001-566036DF04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88740" y="0"/>
            <a:ext cx="500325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onstruction site with a yellow pole&#10;&#10;AI-generated content may be incorrect.">
            <a:extLst>
              <a:ext uri="{FF2B5EF4-FFF2-40B4-BE49-F238E27FC236}">
                <a16:creationId xmlns:a16="http://schemas.microsoft.com/office/drawing/2014/main" id="{9482B2E6-4F51-2FA9-4B98-A9BCD3520C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25" b="2331"/>
          <a:stretch>
            <a:fillRect/>
          </a:stretch>
        </p:blipFill>
        <p:spPr>
          <a:xfrm rot="5400000">
            <a:off x="6426708" y="1092707"/>
            <a:ext cx="6857999" cy="46725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38DDE6-FF5C-7934-707B-D8ACF27970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8" y="5791684"/>
            <a:ext cx="12178352" cy="1064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8134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C4E3B869-3361-4E8C-87BB-27794406A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6A856AB-281D-45B5-B270-8EA6AC0CB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04832AC-DBFA-1E1B-30A0-0C2D18F51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764373"/>
            <a:ext cx="4124396" cy="1600200"/>
          </a:xfrm>
        </p:spPr>
        <p:txBody>
          <a:bodyPr anchor="b">
            <a:normAutofit/>
          </a:bodyPr>
          <a:lstStyle/>
          <a:p>
            <a:pPr algn="l"/>
            <a:r>
              <a:rPr lang="en-US" sz="3200"/>
              <a:t>Coating damages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C48E672-90FC-BB5E-5471-19B10B3CC8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364573"/>
            <a:ext cx="4124395" cy="3854112"/>
          </a:xfrm>
        </p:spPr>
        <p:txBody>
          <a:bodyPr>
            <a:normAutofit/>
          </a:bodyPr>
          <a:lstStyle/>
          <a:p>
            <a:r>
              <a:rPr lang="en-US" sz="1600" dirty="0"/>
              <a:t>Early reporting prevents future leaks and protects both the public and the contractor 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r>
              <a:rPr lang="en-US" sz="2800" dirty="0"/>
              <a:t>Call 1-888-421-9595 to provide details</a:t>
            </a:r>
          </a:p>
          <a:p>
            <a:endParaRPr lang="en-US" sz="1600" dirty="0"/>
          </a:p>
          <a:p>
            <a:endParaRPr lang="en-US" sz="1600" dirty="0"/>
          </a:p>
        </p:txBody>
      </p:sp>
      <p:pic>
        <p:nvPicPr>
          <p:cNvPr id="7" name="Picture 6" descr="A close-up of a pipe&#10;&#10;AI-generated content may be incorrect.">
            <a:extLst>
              <a:ext uri="{FF2B5EF4-FFF2-40B4-BE49-F238E27FC236}">
                <a16:creationId xmlns:a16="http://schemas.microsoft.com/office/drawing/2014/main" id="{81526D57-3676-A34E-452B-0ECA91C3CE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05" b="-2"/>
          <a:stretch>
            <a:fillRect/>
          </a:stretch>
        </p:blipFill>
        <p:spPr>
          <a:xfrm rot="5400000">
            <a:off x="5327642" y="768089"/>
            <a:ext cx="3358380" cy="3314451"/>
          </a:xfrm>
          <a:prstGeom prst="rect">
            <a:avLst/>
          </a:prstGeom>
        </p:spPr>
      </p:pic>
      <p:sp>
        <p:nvSpPr>
          <p:cNvPr id="18" name="Round Single Corner Rectangle 17">
            <a:extLst>
              <a:ext uri="{FF2B5EF4-FFF2-40B4-BE49-F238E27FC236}">
                <a16:creationId xmlns:a16="http://schemas.microsoft.com/office/drawing/2014/main" id="{76B44A81-87EC-416C-8094-359C84FEF5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10817" y="1002026"/>
            <a:ext cx="2309217" cy="1684338"/>
          </a:xfrm>
          <a:prstGeom prst="round1Rect">
            <a:avLst>
              <a:gd name="adj" fmla="val 11295"/>
            </a:avLst>
          </a:prstGeom>
          <a:solidFill>
            <a:schemeClr val="accent6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 Single Corner Rectangle 16">
            <a:extLst>
              <a:ext uri="{FF2B5EF4-FFF2-40B4-BE49-F238E27FC236}">
                <a16:creationId xmlns:a16="http://schemas.microsoft.com/office/drawing/2014/main" id="{0C371495-4807-437C-B138-97390839F8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6241840" y="4259603"/>
            <a:ext cx="2417253" cy="1840846"/>
          </a:xfrm>
          <a:prstGeom prst="round1Rect">
            <a:avLst>
              <a:gd name="adj" fmla="val 11295"/>
            </a:avLst>
          </a:prstGeom>
          <a:solidFill>
            <a:schemeClr val="accent5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metal pole on the ground&#10;&#10;AI-generated content may be incorrect.">
            <a:extLst>
              <a:ext uri="{FF2B5EF4-FFF2-40B4-BE49-F238E27FC236}">
                <a16:creationId xmlns:a16="http://schemas.microsoft.com/office/drawing/2014/main" id="{8B915430-EE43-06D0-54EC-7C1BA2869B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99" b="4"/>
          <a:stretch>
            <a:fillRect/>
          </a:stretch>
        </p:blipFill>
        <p:spPr>
          <a:xfrm rot="5400000">
            <a:off x="8392031" y="3241675"/>
            <a:ext cx="3532955" cy="2695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1525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D198C-C916-38FA-B648-5429A568A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1275" y="764373"/>
            <a:ext cx="8924925" cy="1293028"/>
          </a:xfrm>
        </p:spPr>
        <p:txBody>
          <a:bodyPr>
            <a:normAutofit/>
          </a:bodyPr>
          <a:lstStyle/>
          <a:p>
            <a:r>
              <a:rPr lang="en-US" dirty="0"/>
              <a:t>Locate Markings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9C666A-73BD-9F26-73C1-E9A1AA0A0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5915025" cy="4024125"/>
          </a:xfrm>
        </p:spPr>
        <p:txBody>
          <a:bodyPr>
            <a:normAutofit/>
          </a:bodyPr>
          <a:lstStyle/>
          <a:p>
            <a:r>
              <a:rPr lang="en-US" sz="2000" dirty="0"/>
              <a:t>Regularly maintain and refresh markings</a:t>
            </a:r>
          </a:p>
          <a:p>
            <a:endParaRPr lang="en-US" sz="2000" dirty="0"/>
          </a:p>
          <a:p>
            <a:r>
              <a:rPr lang="en-US" sz="2000" dirty="0"/>
              <a:t>Pink highlighted markings and stakes are a good visual reminder to excavator</a:t>
            </a:r>
          </a:p>
          <a:p>
            <a:endParaRPr lang="en-US" sz="2000" dirty="0"/>
          </a:p>
          <a:p>
            <a:r>
              <a:rPr lang="en-US" sz="2000" dirty="0"/>
              <a:t>Maintain locate limit boundary indicators </a:t>
            </a:r>
          </a:p>
          <a:p>
            <a:endParaRPr lang="en-US" sz="2000" dirty="0"/>
          </a:p>
        </p:txBody>
      </p:sp>
      <p:pic>
        <p:nvPicPr>
          <p:cNvPr id="9" name="Picture 8" descr="A road construction site with a cone&#10;&#10;AI-generated content may be incorrect.">
            <a:extLst>
              <a:ext uri="{FF2B5EF4-FFF2-40B4-BE49-F238E27FC236}">
                <a16:creationId xmlns:a16="http://schemas.microsoft.com/office/drawing/2014/main" id="{65A40A76-F4C0-ADBF-F9DE-383C1FE1ED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96" r="1" b="10687"/>
          <a:stretch>
            <a:fillRect/>
          </a:stretch>
        </p:blipFill>
        <p:spPr>
          <a:xfrm rot="5400000">
            <a:off x="6037331" y="3109729"/>
            <a:ext cx="3986776" cy="2231136"/>
          </a:xfrm>
          <a:prstGeom prst="rect">
            <a:avLst/>
          </a:prstGeom>
        </p:spPr>
      </p:pic>
      <p:pic>
        <p:nvPicPr>
          <p:cNvPr id="7" name="Picture 6" descr="A metal fence next to a road&#10;&#10;AI-generated content may be incorrect.">
            <a:extLst>
              <a:ext uri="{FF2B5EF4-FFF2-40B4-BE49-F238E27FC236}">
                <a16:creationId xmlns:a16="http://schemas.microsoft.com/office/drawing/2014/main" id="{63EAAF0F-983D-978E-9114-7A65942082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300" b="4"/>
          <a:stretch>
            <a:fillRect/>
          </a:stretch>
        </p:blipFill>
        <p:spPr>
          <a:xfrm rot="5400000">
            <a:off x="9253792" y="2257195"/>
            <a:ext cx="2277383" cy="2226811"/>
          </a:xfrm>
          <a:prstGeom prst="rect">
            <a:avLst/>
          </a:prstGeom>
        </p:spPr>
      </p:pic>
      <p:pic>
        <p:nvPicPr>
          <p:cNvPr id="5" name="Picture 4" descr="A lawn with a car parked in the background&#10;&#10;AI-generated content may be incorrect.">
            <a:extLst>
              <a:ext uri="{FF2B5EF4-FFF2-40B4-BE49-F238E27FC236}">
                <a16:creationId xmlns:a16="http://schemas.microsoft.com/office/drawing/2014/main" id="{0EB25A81-A49E-CFEB-6B7A-4A4BF67846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40"/>
          <a:stretch>
            <a:fillRect/>
          </a:stretch>
        </p:blipFill>
        <p:spPr>
          <a:xfrm>
            <a:off x="9279077" y="4656147"/>
            <a:ext cx="2226811" cy="1562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0239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67BFB-C08C-93BC-43A2-B28E1B2DF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7488" y="696133"/>
            <a:ext cx="8610600" cy="887007"/>
          </a:xfrm>
        </p:spPr>
        <p:txBody>
          <a:bodyPr>
            <a:normAutofit/>
          </a:bodyPr>
          <a:lstStyle/>
          <a:p>
            <a:r>
              <a:rPr lang="en-US" sz="3400" dirty="0"/>
              <a:t>Contact Info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892F4E-8487-C274-955E-00E95A577D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208" y="1757831"/>
            <a:ext cx="10956880" cy="402412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Aidan Hurrell</a:t>
            </a:r>
          </a:p>
          <a:p>
            <a:pPr marL="0" indent="0">
              <a:buNone/>
            </a:pPr>
            <a:r>
              <a:rPr lang="en-US" dirty="0"/>
              <a:t>Damage Prevention Inspector </a:t>
            </a:r>
          </a:p>
          <a:p>
            <a:pPr marL="0" indent="0">
              <a:buNone/>
            </a:pPr>
            <a:r>
              <a:rPr lang="en-US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Aidan.Hurrell@enbridge.com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249-885-2241 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Damage Prevention Office</a:t>
            </a:r>
          </a:p>
          <a:p>
            <a:pPr marL="0" indent="0">
              <a:buNone/>
            </a:pPr>
            <a:r>
              <a:rPr lang="en-US" dirty="0"/>
              <a:t>1-866-922-3622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0089DC-1B37-80ED-3B41-E66C62A04E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8" y="5791684"/>
            <a:ext cx="12178352" cy="1064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766314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1713</TotalTime>
  <Words>159</Words>
  <Application>Microsoft Office PowerPoint</Application>
  <PresentationFormat>Widescreen</PresentationFormat>
  <Paragraphs>41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Amasis MT Pro Black</vt:lpstr>
      <vt:lpstr>Arial</vt:lpstr>
      <vt:lpstr>Calibri</vt:lpstr>
      <vt:lpstr>Calibri Light</vt:lpstr>
      <vt:lpstr>Century Gothic</vt:lpstr>
      <vt:lpstr>Custom Design</vt:lpstr>
      <vt:lpstr>Vapor Trail</vt:lpstr>
      <vt:lpstr>Enbridge gas          safe excavation</vt:lpstr>
      <vt:lpstr>PATH TO 0 </vt:lpstr>
      <vt:lpstr>Gas line supports</vt:lpstr>
      <vt:lpstr>Coating damages</vt:lpstr>
      <vt:lpstr>Locate Markings </vt:lpstr>
      <vt:lpstr>Contact Info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Kelli Sheppard</dc:creator>
  <cp:lastModifiedBy>Marisa Talarico</cp:lastModifiedBy>
  <cp:revision>11</cp:revision>
  <dcterms:created xsi:type="dcterms:W3CDTF">2024-03-04T14:49:05Z</dcterms:created>
  <dcterms:modified xsi:type="dcterms:W3CDTF">2026-03-24T16:27:01Z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b1a6f161-e42b-4c47-8f69-f6a81e023e2d_Enabled">
    <vt:lpwstr>true</vt:lpwstr>
  </property>
  <property fmtid="{D5CDD505-2E9C-101B-9397-08002B2CF9AE}" pid="3" name="MSIP_Label_b1a6f161-e42b-4c47-8f69-f6a81e023e2d_SetDate">
    <vt:lpwstr>2026-03-12T19:37:58Z</vt:lpwstr>
  </property>
  <property fmtid="{D5CDD505-2E9C-101B-9397-08002B2CF9AE}" pid="4" name="MSIP_Label_b1a6f161-e42b-4c47-8f69-f6a81e023e2d_Method">
    <vt:lpwstr>Standard</vt:lpwstr>
  </property>
  <property fmtid="{D5CDD505-2E9C-101B-9397-08002B2CF9AE}" pid="5" name="MSIP_Label_b1a6f161-e42b-4c47-8f69-f6a81e023e2d_Name">
    <vt:lpwstr>b1a6f161-e42b-4c47-8f69-f6a81e023e2d</vt:lpwstr>
  </property>
  <property fmtid="{D5CDD505-2E9C-101B-9397-08002B2CF9AE}" pid="6" name="MSIP_Label_b1a6f161-e42b-4c47-8f69-f6a81e023e2d_SiteId">
    <vt:lpwstr>271df5c2-953a-497b-93ad-7adf7a4b3cd7</vt:lpwstr>
  </property>
  <property fmtid="{D5CDD505-2E9C-101B-9397-08002B2CF9AE}" pid="7" name="MSIP_Label_b1a6f161-e42b-4c47-8f69-f6a81e023e2d_ActionId">
    <vt:lpwstr>82b1865b-e220-4735-991a-86b006b06e60</vt:lpwstr>
  </property>
  <property fmtid="{D5CDD505-2E9C-101B-9397-08002B2CF9AE}" pid="8" name="MSIP_Label_b1a6f161-e42b-4c47-8f69-f6a81e023e2d_ContentBits">
    <vt:lpwstr>0</vt:lpwstr>
  </property>
  <property fmtid="{D5CDD505-2E9C-101B-9397-08002B2CF9AE}" pid="9" name="MSIP_Label_b1a6f161-e42b-4c47-8f69-f6a81e023e2d_Tag">
    <vt:lpwstr>10, 3, 0, 1</vt:lpwstr>
  </property>
  <property fmtid="{D5CDD505-2E9C-101B-9397-08002B2CF9AE}" pid="10" name="_AdHocReviewCycleID">
    <vt:i4>1479991132</vt:i4>
  </property>
  <property fmtid="{D5CDD505-2E9C-101B-9397-08002B2CF9AE}" pid="11" name="_NewReviewCycle">
    <vt:lpwstr/>
  </property>
  <property fmtid="{D5CDD505-2E9C-101B-9397-08002B2CF9AE}" pid="12" name="_EmailSubject">
    <vt:lpwstr>Contractor meeting </vt:lpwstr>
  </property>
  <property fmtid="{D5CDD505-2E9C-101B-9397-08002B2CF9AE}" pid="13" name="_AuthorEmail">
    <vt:lpwstr>Aidan.Hurrell@enbridge.com</vt:lpwstr>
  </property>
  <property fmtid="{D5CDD505-2E9C-101B-9397-08002B2CF9AE}" pid="14" name="_AuthorEmailDisplayName">
    <vt:lpwstr>Aidan Hurrell</vt:lpwstr>
  </property>
</Properties>
</file>