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5" r:id="rId3"/>
    <p:sldId id="267" r:id="rId4"/>
    <p:sldId id="268" r:id="rId5"/>
    <p:sldId id="26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FED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CB13-401F-647C-79AC-31886BCC8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81A12E-CAF5-6C60-F8F8-6AF19A1D2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E1B32-EFA0-E8BA-3AC4-B5F69D01C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8E17C-85D8-9B64-8EAA-A99A77D0B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3EB5-9AD0-98C0-78FA-744B62E35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9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7ECA9-9C8D-4944-77DE-4B8C9EE62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26D7F-8F40-A0A9-0DE6-92A6D2BB3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30897-C310-A903-7CF2-F5690848D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DF99B-C4BA-74C9-F387-1D7FDCBB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46373-38EF-37AB-DC1B-09FF324E4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7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50A18-A363-318D-10BC-D7D3EEAE52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AE86FA-0428-26F8-9CF8-C1E891844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66E66-0198-27F1-C146-47F587454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0A750-44B3-B1A6-EA3A-2938DB3C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FA836-4EC4-6465-07BE-500A0B8C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82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63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89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55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39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19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3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8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B4B88-FCB3-385F-6780-B9BC4001E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53BAE-B3BC-5D8D-617F-4E80714B0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F9917-C733-47BB-E2B7-22424B8E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5672F-8DD2-83CF-18F1-8189A2F6E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85302-DD20-94E6-24E1-24582165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537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574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43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937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40857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190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7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02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87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1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024C2-F909-1DEE-8097-27D6F14CB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479CE-7E7C-8257-306B-04F5A3469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69951-9688-236A-02FA-466308C5F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D8CFE-4815-F8BD-1EFD-90A96197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4FBC9-A2F0-F7B8-D125-CA932FE5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72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52CE9-6764-FFA0-E524-C5D5E6716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F2137-01F4-2615-94A6-1754E90805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AC217-E9B6-8CAD-4FC5-A822D613E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2AB0C-B016-6C35-E18F-C97DA793D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CEF04-24AA-2582-F4C9-51FA5C0A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F719B-7C3D-3903-47D9-B41B0048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4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55F4-055A-5BE8-375B-10FC7DC61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56BE3-98E9-0012-6170-72A1CAD00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0F86A-CCD6-7FD3-064B-592ECC48B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908E55-3B37-BA32-6E4A-51BF373C23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FFFEC-83FD-3363-9CF7-92BFA168D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059583-12F1-241D-2F3B-8F88A382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B9B317-B6E8-6389-C25A-7F4AB43A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257805-DFBA-C323-E32F-94B1CBE2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3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AB900-5C5D-87F1-E22E-87F0D965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DAC361-A006-21DA-9448-67CB52B0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06D689-E004-B231-5960-D26429784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3EAA01-F5A3-9DAF-604F-A254574F4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6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2974B9-187C-DC47-DD30-B9FABE2C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15090B-0B6D-1488-F37C-813C19E08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89CE7-22AE-7F16-0FA9-23BC8D71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0804F-2C85-8F40-6C6D-98818C22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65C9C-D2B0-8359-405A-00AEC3ACD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1BFBB-E537-425F-2B1D-57E54A3ED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C2644-5CEA-6BDE-CB69-A1E307E92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29C7B-EB0D-E078-9058-0446E29BC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A3391-564D-B28B-CD18-15DC4DFA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2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B95F6-DE9C-A776-FA5E-40934E7EF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32E29-B832-838A-68FC-F15CB434C8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CC83D0-0592-B6CC-D1C8-AAC228E52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EA4A9-8168-2C56-3DB1-CA40EF50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A9390-CDCF-E2AB-707F-C4264E25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06906-0B44-CF3B-A996-2CC7B778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9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7B834B-1CCA-7D69-499F-44061717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A727E-E3D6-BD12-0925-7F32FA243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174F6-A7AA-0780-D442-3B821FF2B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8E11D-C09D-426F-BDF3-ECE21007473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2DAE0-E64F-2E26-CB3C-32EF87171B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40C6D-C100-8FB0-6F31-ECB0D78A5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24787-966D-4F7E-A3C5-FFBE7CEE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1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1D27C-B3CA-4034-9A32-546C6BB9997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074D0-3600-4083-92D9-D12A47BA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anessa.chiesa-javor@greatersudbury.ca" TargetMode="External"/><Relationship Id="rId2" Type="http://schemas.openxmlformats.org/officeDocument/2006/relationships/hyperlink" Target="mailto:dave.barrett@greatersudbury.ca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greatersudbury.ca/do-business/infrastructure-and-city-construction/engineering-services/procurement-and-contract-forms/substantial-completion-formr1-pdf/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AC1B-520B-83AC-381E-8F819A9CAE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PAYMENT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D0448-CBCF-5A6C-9ECA-70EC58F5E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118299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Project Controls Coordinators:</a:t>
            </a:r>
          </a:p>
          <a:p>
            <a:r>
              <a:rPr lang="en-US" dirty="0"/>
              <a:t>       Dave Barrett : </a:t>
            </a:r>
            <a:r>
              <a:rPr lang="en-US" dirty="0">
                <a:hlinkClick r:id="rId2"/>
              </a:rPr>
              <a:t>dave.barrett@greatersudbury.ca</a:t>
            </a:r>
            <a:r>
              <a:rPr lang="en-US" dirty="0"/>
              <a:t> </a:t>
            </a:r>
          </a:p>
          <a:p>
            <a:r>
              <a:rPr lang="en-US" dirty="0"/>
              <a:t>       Vanessa Chiesa-Javor : </a:t>
            </a:r>
            <a:r>
              <a:rPr lang="en-US" dirty="0">
                <a:hlinkClick r:id="rId3"/>
              </a:rPr>
              <a:t>vanessa.chiesa-javor@greatersudbury.ca</a:t>
            </a:r>
            <a:endParaRPr lang="en-US" dirty="0"/>
          </a:p>
          <a:p>
            <a:r>
              <a:rPr lang="en-US" dirty="0"/>
              <a:t>       project.controls@greatersudbury.ca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16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7BFB-C08C-93BC-43A2-B28E1B2D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08" y="696133"/>
            <a:ext cx="10956880" cy="887007"/>
          </a:xfrm>
        </p:spPr>
        <p:txBody>
          <a:bodyPr>
            <a:normAutofit fontScale="90000"/>
          </a:bodyPr>
          <a:lstStyle/>
          <a:p>
            <a:r>
              <a:rPr lang="en-US" sz="3400" dirty="0"/>
              <a:t>Ontario Construction Act </a:t>
            </a:r>
            <a:br>
              <a:rPr lang="en-US" sz="3400" dirty="0"/>
            </a:br>
            <a:r>
              <a:rPr lang="en-US" sz="3400" dirty="0"/>
              <a:t>Mandatory Annual Holdback </a:t>
            </a:r>
            <a:br>
              <a:rPr lang="en-US" sz="3400" dirty="0"/>
            </a:br>
            <a:r>
              <a:rPr lang="en-US" sz="3400" dirty="0"/>
              <a:t>(Bill 216)</a:t>
            </a:r>
            <a:br>
              <a:rPr lang="en-US" sz="3400" dirty="0"/>
            </a:b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92F4E-8487-C274-955E-00E95A57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208" y="1757831"/>
            <a:ext cx="10956880" cy="1671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u="sng" dirty="0"/>
              <a:t>Annual</a:t>
            </a:r>
            <a:r>
              <a:rPr lang="en-US" sz="2800" b="1" u="sng" dirty="0"/>
              <a:t> Release of Holdback</a:t>
            </a:r>
          </a:p>
          <a:p>
            <a:r>
              <a:rPr lang="en-US" dirty="0"/>
              <a:t>Effective January 1, 2026, Owners must release holdback each year on the contract anniversary date for projects over 12 months.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6A947-3139-41DF-86BE-4D5B65AD8D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" y="5791684"/>
            <a:ext cx="12178352" cy="10649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9B3290-9D3E-0667-43C6-B7959FF82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894" y="3429000"/>
            <a:ext cx="10332211" cy="234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9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7BFB-C08C-93BC-43A2-B28E1B2D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619" y="696133"/>
            <a:ext cx="10863469" cy="887007"/>
          </a:xfrm>
        </p:spPr>
        <p:txBody>
          <a:bodyPr>
            <a:normAutofit/>
          </a:bodyPr>
          <a:lstStyle/>
          <a:p>
            <a:r>
              <a:rPr lang="en-US" sz="3400" dirty="0"/>
              <a:t>Mandatory Annual Holdback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92F4E-8487-C274-955E-00E95A57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208" y="1757831"/>
            <a:ext cx="10956880" cy="4024125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/>
              <a:t>Publication of Notice (Documentation Requirement)</a:t>
            </a:r>
          </a:p>
          <a:p>
            <a:r>
              <a:rPr lang="en-US" dirty="0"/>
              <a:t>Owners must publish a Notice of Annual Release of Holdback (Form 6) within 14 days after each anniversary.</a:t>
            </a:r>
          </a:p>
          <a:p>
            <a:r>
              <a:rPr lang="en-US" dirty="0"/>
              <a:t>Notice must state the holdback amount and intended payment date.</a:t>
            </a:r>
          </a:p>
          <a:p>
            <a:r>
              <a:rPr lang="en-US" dirty="0"/>
              <a:t>Notices must be published on Daily Commercial News, Link2Build, or Ontario Construction News.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38DDE6-FF5C-7934-707B-D8ACF2797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" y="5791684"/>
            <a:ext cx="12178352" cy="106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10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7BFB-C08C-93BC-43A2-B28E1B2D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08" y="696133"/>
            <a:ext cx="10956880" cy="887007"/>
          </a:xfrm>
        </p:spPr>
        <p:txBody>
          <a:bodyPr>
            <a:normAutofit/>
          </a:bodyPr>
          <a:lstStyle/>
          <a:p>
            <a:r>
              <a:rPr lang="en-US" sz="3400" dirty="0"/>
              <a:t>Mandatory Annual Holdback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92F4E-8487-C274-955E-00E95A57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208" y="1757831"/>
            <a:ext cx="10956880" cy="4024125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/>
              <a:t>Release Timelines</a:t>
            </a:r>
          </a:p>
          <a:p>
            <a:r>
              <a:rPr lang="en-US" dirty="0"/>
              <a:t>Owners must release holdback between 60 and 74 days after publishing the notice (unless a lien is preserved).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u="sng" dirty="0"/>
              <a:t>Transition Provisions</a:t>
            </a:r>
          </a:p>
          <a:p>
            <a:r>
              <a:rPr lang="en-US" dirty="0"/>
              <a:t>A. Contracts after Jan 1, 2026: Annual holdback applies immediately.</a:t>
            </a:r>
          </a:p>
          <a:p>
            <a:r>
              <a:rPr lang="en-US" dirty="0"/>
              <a:t>B. Contracts between July 1, 2018 and Jan 1, 2026: Applies on second anniversary after Jan 1, 2026.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0089DC-1B37-80ED-3B41-E66C62A04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" y="5791684"/>
            <a:ext cx="12178352" cy="106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7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7BFB-C08C-93BC-43A2-B28E1B2D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488" y="696133"/>
            <a:ext cx="8610600" cy="887007"/>
          </a:xfrm>
        </p:spPr>
        <p:txBody>
          <a:bodyPr>
            <a:normAutofit/>
          </a:bodyPr>
          <a:lstStyle/>
          <a:p>
            <a:r>
              <a:rPr lang="en-US" sz="3400" dirty="0"/>
              <a:t>Proper Invoice Submissions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92F4E-8487-C274-955E-00E95A57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208" y="1757831"/>
            <a:ext cx="10956880" cy="4024125"/>
          </a:xfrm>
        </p:spPr>
        <p:txBody>
          <a:bodyPr/>
          <a:lstStyle/>
          <a:p>
            <a:r>
              <a:rPr lang="en-US" sz="3200" dirty="0"/>
              <a:t>Signed Copy of Proper Invoice</a:t>
            </a:r>
          </a:p>
          <a:p>
            <a:r>
              <a:rPr lang="en-US" sz="3200" dirty="0"/>
              <a:t>Documentation</a:t>
            </a:r>
          </a:p>
          <a:p>
            <a:pPr lvl="1"/>
            <a:r>
              <a:rPr lang="en-US" sz="3000" dirty="0"/>
              <a:t>Updated Construction Schedule </a:t>
            </a:r>
          </a:p>
          <a:p>
            <a:pPr lvl="1"/>
            <a:r>
              <a:rPr lang="en-US" sz="3000" dirty="0"/>
              <a:t>CCDC 9A-18 Statutory Declaration</a:t>
            </a:r>
          </a:p>
          <a:p>
            <a:pPr lvl="1"/>
            <a:r>
              <a:rPr lang="en-US" sz="3000" dirty="0"/>
              <a:t>Current WSIB Clearance Certificate </a:t>
            </a:r>
          </a:p>
          <a:p>
            <a:pPr lvl="1"/>
            <a:r>
              <a:rPr lang="en-US" sz="3000" dirty="0"/>
              <a:t>Current Insurance Certificate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6A947-3139-41DF-86BE-4D5B65AD8D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" y="5791684"/>
            <a:ext cx="12178352" cy="106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38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7BFB-C08C-93BC-43A2-B28E1B2D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488" y="696133"/>
            <a:ext cx="8610600" cy="88700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Substantial Completion &amp; </a:t>
            </a:r>
            <a:br>
              <a:rPr lang="en-US" sz="3600" dirty="0"/>
            </a:br>
            <a:r>
              <a:rPr lang="en-US" sz="3600" dirty="0"/>
              <a:t>Contract Completion</a:t>
            </a: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92F4E-8487-C274-955E-00E95A57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208" y="1757831"/>
            <a:ext cx="10956880" cy="40241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Application found on the website</a:t>
            </a:r>
          </a:p>
          <a:p>
            <a:pPr lvl="1"/>
            <a:r>
              <a:rPr lang="en-US" dirty="0">
                <a:hlinkClick r:id="rId2"/>
              </a:rPr>
              <a:t>https://www.greatersudbury.ca/do-business/infrastructure-and-city-construction/engineering-services/procurement-and-contract-forms/</a:t>
            </a:r>
            <a:r>
              <a:rPr lang="en-US">
                <a:hlinkClick r:id="rId2"/>
              </a:rPr>
              <a:t>substantial-completion-formr1-pdf/</a:t>
            </a:r>
            <a:endParaRPr lang="en-US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Email application to: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Project Manager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Project Controls Coordinators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/>
          </a:p>
          <a:p>
            <a:r>
              <a:rPr lang="en-US" dirty="0"/>
              <a:t>Review of Application based on the 3-2-1 Calculations as outlined in the Construction Act</a:t>
            </a:r>
          </a:p>
          <a:p>
            <a:r>
              <a:rPr lang="en-US" dirty="0"/>
              <a:t>Application has been approved: Project Controls will commence paperwork</a:t>
            </a:r>
          </a:p>
          <a:p>
            <a:r>
              <a:rPr lang="en-US" dirty="0"/>
              <a:t>Application not approved: Project Manager will notify Contractor</a:t>
            </a:r>
          </a:p>
          <a:p>
            <a:r>
              <a:rPr lang="en-US" dirty="0"/>
              <a:t>Email Proof of Publication to Project Controls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38DDE6-FF5C-7934-707B-D8ACF27970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" y="5791684"/>
            <a:ext cx="12178352" cy="106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81340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300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Wingdings</vt:lpstr>
      <vt:lpstr>Custom Design</vt:lpstr>
      <vt:lpstr>Vapor Trail</vt:lpstr>
      <vt:lpstr>PAYMENT UPDATES</vt:lpstr>
      <vt:lpstr>Ontario Construction Act  Mandatory Annual Holdback  (Bill 216) </vt:lpstr>
      <vt:lpstr>Mandatory Annual Holdback</vt:lpstr>
      <vt:lpstr>Mandatory Annual Holdback</vt:lpstr>
      <vt:lpstr>Proper Invoice Submissions</vt:lpstr>
      <vt:lpstr>Substantial Completion &amp;  Contract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Kelli Sheppard</dc:creator>
  <cp:lastModifiedBy>Marisa Talarico</cp:lastModifiedBy>
  <cp:revision>17</cp:revision>
  <dcterms:created xsi:type="dcterms:W3CDTF">2024-03-04T14:49:05Z</dcterms:created>
  <dcterms:modified xsi:type="dcterms:W3CDTF">2026-03-24T16:18:57Z</dcterms:modified>
</cp:coreProperties>
</file>