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</p:sldMasterIdLst>
  <p:sldIdLst>
    <p:sldId id="265" r:id="rId6"/>
    <p:sldId id="262" r:id="rId7"/>
    <p:sldId id="263" r:id="rId8"/>
    <p:sldId id="266" r:id="rId9"/>
    <p:sldId id="264" r:id="rId10"/>
    <p:sldId id="267" r:id="rId11"/>
    <p:sldId id="269" r:id="rId12"/>
    <p:sldId id="270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1F20"/>
    <a:srgbClr val="FED0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F257D2-9550-4DB0-94D9-A1167E9C8E37}" v="1" dt="2026-03-22T18:21:11.7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74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ey Crispo" userId="0d2f2b03-fb88-4dde-ac07-d0fdd9f9fa43" providerId="ADAL" clId="{0055D94E-07DF-45E9-8540-AF7126DF11A2}"/>
    <pc:docChg chg="custSel delSld modSld">
      <pc:chgData name="Joey Crispo" userId="0d2f2b03-fb88-4dde-ac07-d0fdd9f9fa43" providerId="ADAL" clId="{0055D94E-07DF-45E9-8540-AF7126DF11A2}" dt="2026-03-22T18:22:11.203" v="367" actId="1076"/>
      <pc:docMkLst>
        <pc:docMk/>
      </pc:docMkLst>
      <pc:sldChg chg="modSp mod">
        <pc:chgData name="Joey Crispo" userId="0d2f2b03-fb88-4dde-ac07-d0fdd9f9fa43" providerId="ADAL" clId="{0055D94E-07DF-45E9-8540-AF7126DF11A2}" dt="2026-03-22T18:20:15.360" v="348" actId="20577"/>
        <pc:sldMkLst>
          <pc:docMk/>
          <pc:sldMk cId="3263383134" sldId="262"/>
        </pc:sldMkLst>
        <pc:spChg chg="mod">
          <ac:chgData name="Joey Crispo" userId="0d2f2b03-fb88-4dde-ac07-d0fdd9f9fa43" providerId="ADAL" clId="{0055D94E-07DF-45E9-8540-AF7126DF11A2}" dt="2026-03-22T18:20:15.360" v="348" actId="20577"/>
          <ac:spMkLst>
            <pc:docMk/>
            <pc:sldMk cId="3263383134" sldId="262"/>
            <ac:spMk id="3" creationId="{86892F4E-8487-C274-955E-00E95A577D2F}"/>
          </ac:spMkLst>
        </pc:spChg>
      </pc:sldChg>
      <pc:sldChg chg="modSp mod">
        <pc:chgData name="Joey Crispo" userId="0d2f2b03-fb88-4dde-ac07-d0fdd9f9fa43" providerId="ADAL" clId="{0055D94E-07DF-45E9-8540-AF7126DF11A2}" dt="2026-03-22T18:17:59.301" v="343" actId="2710"/>
        <pc:sldMkLst>
          <pc:docMk/>
          <pc:sldMk cId="520813409" sldId="263"/>
        </pc:sldMkLst>
        <pc:spChg chg="mod">
          <ac:chgData name="Joey Crispo" userId="0d2f2b03-fb88-4dde-ac07-d0fdd9f9fa43" providerId="ADAL" clId="{0055D94E-07DF-45E9-8540-AF7126DF11A2}" dt="2026-03-22T18:17:59.301" v="343" actId="2710"/>
          <ac:spMkLst>
            <pc:docMk/>
            <pc:sldMk cId="520813409" sldId="263"/>
            <ac:spMk id="3" creationId="{86892F4E-8487-C274-955E-00E95A577D2F}"/>
          </ac:spMkLst>
        </pc:spChg>
      </pc:sldChg>
      <pc:sldChg chg="modSp mod">
        <pc:chgData name="Joey Crispo" userId="0d2f2b03-fb88-4dde-ac07-d0fdd9f9fa43" providerId="ADAL" clId="{0055D94E-07DF-45E9-8540-AF7126DF11A2}" dt="2026-03-22T18:21:20.241" v="351" actId="14100"/>
        <pc:sldMkLst>
          <pc:docMk/>
          <pc:sldMk cId="1010766314" sldId="264"/>
        </pc:sldMkLst>
        <pc:spChg chg="mod">
          <ac:chgData name="Joey Crispo" userId="0d2f2b03-fb88-4dde-ac07-d0fdd9f9fa43" providerId="ADAL" clId="{0055D94E-07DF-45E9-8540-AF7126DF11A2}" dt="2026-03-22T18:21:20.241" v="351" actId="14100"/>
          <ac:spMkLst>
            <pc:docMk/>
            <pc:sldMk cId="1010766314" sldId="264"/>
            <ac:spMk id="3" creationId="{86892F4E-8487-C274-955E-00E95A577D2F}"/>
          </ac:spMkLst>
        </pc:spChg>
      </pc:sldChg>
      <pc:sldChg chg="modSp mod">
        <pc:chgData name="Joey Crispo" userId="0d2f2b03-fb88-4dde-ac07-d0fdd9f9fa43" providerId="ADAL" clId="{0055D94E-07DF-45E9-8540-AF7126DF11A2}" dt="2026-03-22T17:28:04.070" v="340" actId="14100"/>
        <pc:sldMkLst>
          <pc:docMk/>
          <pc:sldMk cId="1486165338" sldId="265"/>
        </pc:sldMkLst>
        <pc:spChg chg="mod">
          <ac:chgData name="Joey Crispo" userId="0d2f2b03-fb88-4dde-ac07-d0fdd9f9fa43" providerId="ADAL" clId="{0055D94E-07DF-45E9-8540-AF7126DF11A2}" dt="2026-03-22T17:28:04.070" v="340" actId="14100"/>
          <ac:spMkLst>
            <pc:docMk/>
            <pc:sldMk cId="1486165338" sldId="265"/>
            <ac:spMk id="2" creationId="{13C5AC1B-520B-83AC-381E-8F819A9CAE03}"/>
          </ac:spMkLst>
        </pc:spChg>
      </pc:sldChg>
      <pc:sldChg chg="modSp mod">
        <pc:chgData name="Joey Crispo" userId="0d2f2b03-fb88-4dde-ac07-d0fdd9f9fa43" providerId="ADAL" clId="{0055D94E-07DF-45E9-8540-AF7126DF11A2}" dt="2026-03-22T18:22:11.203" v="367" actId="1076"/>
        <pc:sldMkLst>
          <pc:docMk/>
          <pc:sldMk cId="274174754" sldId="267"/>
        </pc:sldMkLst>
        <pc:spChg chg="mod">
          <ac:chgData name="Joey Crispo" userId="0d2f2b03-fb88-4dde-ac07-d0fdd9f9fa43" providerId="ADAL" clId="{0055D94E-07DF-45E9-8540-AF7126DF11A2}" dt="2026-03-22T18:21:55.187" v="362" actId="27636"/>
          <ac:spMkLst>
            <pc:docMk/>
            <pc:sldMk cId="274174754" sldId="267"/>
            <ac:spMk id="3" creationId="{96980174-E44E-994F-3AB4-49E6CDE2C142}"/>
          </ac:spMkLst>
        </pc:spChg>
        <pc:picChg chg="mod">
          <ac:chgData name="Joey Crispo" userId="0d2f2b03-fb88-4dde-ac07-d0fdd9f9fa43" providerId="ADAL" clId="{0055D94E-07DF-45E9-8540-AF7126DF11A2}" dt="2026-03-22T18:22:11.203" v="367" actId="1076"/>
          <ac:picMkLst>
            <pc:docMk/>
            <pc:sldMk cId="274174754" sldId="267"/>
            <ac:picMk id="7" creationId="{75F22352-1432-96E3-CA83-45E0101B14A5}"/>
          </ac:picMkLst>
        </pc:picChg>
      </pc:sldChg>
      <pc:sldChg chg="del">
        <pc:chgData name="Joey Crispo" userId="0d2f2b03-fb88-4dde-ac07-d0fdd9f9fa43" providerId="ADAL" clId="{0055D94E-07DF-45E9-8540-AF7126DF11A2}" dt="2026-03-22T18:18:16.370" v="344" actId="2696"/>
        <pc:sldMkLst>
          <pc:docMk/>
          <pc:sldMk cId="2415156275" sldId="268"/>
        </pc:sldMkLst>
      </pc:sldChg>
      <pc:sldChg chg="modSp mod">
        <pc:chgData name="Joey Crispo" userId="0d2f2b03-fb88-4dde-ac07-d0fdd9f9fa43" providerId="ADAL" clId="{0055D94E-07DF-45E9-8540-AF7126DF11A2}" dt="2026-03-22T17:26:37.148" v="313" actId="20577"/>
        <pc:sldMkLst>
          <pc:docMk/>
          <pc:sldMk cId="3633501970" sldId="269"/>
        </pc:sldMkLst>
        <pc:spChg chg="mod">
          <ac:chgData name="Joey Crispo" userId="0d2f2b03-fb88-4dde-ac07-d0fdd9f9fa43" providerId="ADAL" clId="{0055D94E-07DF-45E9-8540-AF7126DF11A2}" dt="2026-03-22T17:26:37.148" v="313" actId="20577"/>
          <ac:spMkLst>
            <pc:docMk/>
            <pc:sldMk cId="3633501970" sldId="269"/>
            <ac:spMk id="3" creationId="{AC8625C2-6CCB-5E20-67F3-64DA7991E72F}"/>
          </ac:spMkLst>
        </pc:spChg>
      </pc:sldChg>
      <pc:sldChg chg="modSp mod">
        <pc:chgData name="Joey Crispo" userId="0d2f2b03-fb88-4dde-ac07-d0fdd9f9fa43" providerId="ADAL" clId="{0055D94E-07DF-45E9-8540-AF7126DF11A2}" dt="2026-03-22T18:18:19.635" v="345" actId="20577"/>
        <pc:sldMkLst>
          <pc:docMk/>
          <pc:sldMk cId="1179963452" sldId="270"/>
        </pc:sldMkLst>
        <pc:spChg chg="mod">
          <ac:chgData name="Joey Crispo" userId="0d2f2b03-fb88-4dde-ac07-d0fdd9f9fa43" providerId="ADAL" clId="{0055D94E-07DF-45E9-8540-AF7126DF11A2}" dt="2026-03-22T18:18:19.635" v="345" actId="20577"/>
          <ac:spMkLst>
            <pc:docMk/>
            <pc:sldMk cId="1179963452" sldId="270"/>
            <ac:spMk id="2" creationId="{6D058C45-0BF3-220F-46F0-2E293CB060B8}"/>
          </ac:spMkLst>
        </pc:spChg>
      </pc:sldChg>
      <pc:sldChg chg="modSp mod">
        <pc:chgData name="Joey Crispo" userId="0d2f2b03-fb88-4dde-ac07-d0fdd9f9fa43" providerId="ADAL" clId="{0055D94E-07DF-45E9-8540-AF7126DF11A2}" dt="2026-03-22T18:18:23.330" v="346" actId="20577"/>
        <pc:sldMkLst>
          <pc:docMk/>
          <pc:sldMk cId="3655949514" sldId="271"/>
        </pc:sldMkLst>
        <pc:spChg chg="mod">
          <ac:chgData name="Joey Crispo" userId="0d2f2b03-fb88-4dde-ac07-d0fdd9f9fa43" providerId="ADAL" clId="{0055D94E-07DF-45E9-8540-AF7126DF11A2}" dt="2026-03-22T18:18:23.330" v="346" actId="20577"/>
          <ac:spMkLst>
            <pc:docMk/>
            <pc:sldMk cId="3655949514" sldId="271"/>
            <ac:spMk id="2" creationId="{907B5F6E-8588-62A6-1483-3D9925ABC1E2}"/>
          </ac:spMkLst>
        </pc:spChg>
      </pc:sldChg>
      <pc:sldChg chg="modSp mod">
        <pc:chgData name="Joey Crispo" userId="0d2f2b03-fb88-4dde-ac07-d0fdd9f9fa43" providerId="ADAL" clId="{0055D94E-07DF-45E9-8540-AF7126DF11A2}" dt="2026-03-22T18:18:27.738" v="347" actId="20577"/>
        <pc:sldMkLst>
          <pc:docMk/>
          <pc:sldMk cId="1637123545" sldId="272"/>
        </pc:sldMkLst>
        <pc:spChg chg="mod">
          <ac:chgData name="Joey Crispo" userId="0d2f2b03-fb88-4dde-ac07-d0fdd9f9fa43" providerId="ADAL" clId="{0055D94E-07DF-45E9-8540-AF7126DF11A2}" dt="2026-03-22T18:18:27.738" v="347" actId="20577"/>
          <ac:spMkLst>
            <pc:docMk/>
            <pc:sldMk cId="1637123545" sldId="272"/>
            <ac:spMk id="2" creationId="{AAF40812-4F2C-2F31-60D5-CA6B2831B9B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7CB13-401F-647C-79AC-31886BCC82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81A12E-CAF5-6C60-F8F8-6AF19A1D2C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FE1B32-EFA0-E8BA-3AC4-B5F69D01C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8E11D-C09D-426F-BDF3-ECE21007473B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58E17C-85D8-9B64-8EAA-A99A77D0B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6F3EB5-9AD0-98C0-78FA-744B62E35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24787-966D-4F7E-A3C5-FFBE7CEE4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198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7ECA9-9C8D-4944-77DE-4B8C9EE62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E26D7F-8F40-A0A9-0DE6-92A6D2BB39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B30897-C310-A903-7CF2-F5690848D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8E11D-C09D-426F-BDF3-ECE21007473B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8DF99B-C4BA-74C9-F387-1D7FDCBB4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A46373-38EF-37AB-DC1B-09FF324E4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24787-966D-4F7E-A3C5-FFBE7CEE4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677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50A18-A363-318D-10BC-D7D3EEAE52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AE86FA-0428-26F8-9CF8-C1E891844F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966E66-0198-27F1-C146-47F587454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8E11D-C09D-426F-BDF3-ECE21007473B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C0A750-44B3-B1A6-EA3A-2938DB3CD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EFA836-4EC4-6465-07BE-500A0B8C1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24787-966D-4F7E-A3C5-FFBE7CEE4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05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0911D27C-B3CA-4034-9A32-546C6BB99970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21B074D0-3600-4083-92D9-D12A47BA8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8823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1D27C-B3CA-4034-9A32-546C6BB99970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074D0-3600-4083-92D9-D12A47BA8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0637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911D27C-B3CA-4034-9A32-546C6BB99970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1B074D0-3600-4083-92D9-D12A47BA8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891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1D27C-B3CA-4034-9A32-546C6BB99970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074D0-3600-4083-92D9-D12A47BA8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8550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1D27C-B3CA-4034-9A32-546C6BB99970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074D0-3600-4083-92D9-D12A47BA8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7397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1D27C-B3CA-4034-9A32-546C6BB99970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074D0-3600-4083-92D9-D12A47BA8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9198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1D27C-B3CA-4034-9A32-546C6BB99970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074D0-3600-4083-92D9-D12A47BA8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537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1D27C-B3CA-4034-9A32-546C6BB99970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074D0-3600-4083-92D9-D12A47BA8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389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B4B88-FCB3-385F-6780-B9BC4001E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53BAE-B3BC-5D8D-617F-4E80714B0E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F9917-C733-47BB-E2B7-22424B8E1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8E11D-C09D-426F-BDF3-ECE21007473B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35672F-8DD2-83CF-18F1-8189A2F6E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C85302-DD20-94E6-24E1-245821651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24787-966D-4F7E-A3C5-FFBE7CEE4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3537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1D27C-B3CA-4034-9A32-546C6BB99970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074D0-3600-4083-92D9-D12A47BA8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1574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1D27C-B3CA-4034-9A32-546C6BB99970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074D0-3600-4083-92D9-D12A47BA8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2430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911D27C-B3CA-4034-9A32-546C6BB99970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1B074D0-3600-4083-92D9-D12A47BA8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3937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911D27C-B3CA-4034-9A32-546C6BB99970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1B074D0-3600-4083-92D9-D12A47BA8E3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040857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911D27C-B3CA-4034-9A32-546C6BB99970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1B074D0-3600-4083-92D9-D12A47BA8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6190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1D27C-B3CA-4034-9A32-546C6BB99970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074D0-3600-4083-92D9-D12A47BA8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067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1D27C-B3CA-4034-9A32-546C6BB99970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074D0-3600-4083-92D9-D12A47BA8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802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1D27C-B3CA-4034-9A32-546C6BB99970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074D0-3600-4083-92D9-D12A47BA8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4877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911D27C-B3CA-4034-9A32-546C6BB99970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1B074D0-3600-4083-92D9-D12A47BA8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61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024C2-F909-1DEE-8097-27D6F14CB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D479CE-7E7C-8257-306B-04F5A3469E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E69951-9688-236A-02FA-466308C5F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8E11D-C09D-426F-BDF3-ECE21007473B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7D8CFE-4815-F8BD-1EFD-90A961972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54FBC9-A2F0-F7B8-D125-CA932FE5C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24787-966D-4F7E-A3C5-FFBE7CEE4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27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52CE9-6764-FFA0-E524-C5D5E6716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F2137-01F4-2615-94A6-1754E90805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CAC217-E9B6-8CAD-4FC5-A822D613ED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D2AB0C-B016-6C35-E18F-C97DA793D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8E11D-C09D-426F-BDF3-ECE21007473B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DCEF04-24AA-2582-F4C9-51FA5C0A0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AF719B-7C3D-3903-47D9-B41B0048F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24787-966D-4F7E-A3C5-FFBE7CEE4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43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055F4-055A-5BE8-375B-10FC7DC61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B56BE3-98E9-0012-6170-72A1CAD00E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60F86A-CCD6-7FD3-064B-592ECC48BC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908E55-3B37-BA32-6E4A-51BF373C23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AFFFEC-83FD-3363-9CF7-92BFA168D2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059583-12F1-241D-2F3B-8F88A3821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8E11D-C09D-426F-BDF3-ECE21007473B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B9B317-B6E8-6389-C25A-7F4AB43AB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257805-DFBA-C323-E32F-94B1CBE20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24787-966D-4F7E-A3C5-FFBE7CEE4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534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AB900-5C5D-87F1-E22E-87F0D965A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DAC361-A006-21DA-9448-67CB52B0B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8E11D-C09D-426F-BDF3-ECE21007473B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06D689-E004-B231-5960-D26429784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3EAA01-F5A3-9DAF-604F-A254574F4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24787-966D-4F7E-A3C5-FFBE7CEE4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860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2974B9-187C-DC47-DD30-B9FABE2C9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8E11D-C09D-426F-BDF3-ECE21007473B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15090B-0B6D-1488-F37C-813C19E08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889CE7-22AE-7F16-0FA9-23BC8D71F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24787-966D-4F7E-A3C5-FFBE7CEE4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77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0804F-2C85-8F40-6C6D-98818C222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065C9C-D2B0-8359-405A-00AEC3ACD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E1BFBB-E537-425F-2B1D-57E54A3EDC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3C2644-5CEA-6BDE-CB69-A1E307E92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8E11D-C09D-426F-BDF3-ECE21007473B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129C7B-EB0D-E078-9058-0446E29BC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CA3391-564D-B28B-CD18-15DC4DFA1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24787-966D-4F7E-A3C5-FFBE7CEE4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427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B95F6-DE9C-A776-FA5E-40934E7EF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632E29-B832-838A-68FC-F15CB434C8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CC83D0-0592-B6CC-D1C8-AAC228E524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FEA4A9-8168-2C56-3DB1-CA40EF50D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8E11D-C09D-426F-BDF3-ECE21007473B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0A9390-CDCF-E2AB-707F-C4264E258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F06906-0B44-CF3B-A996-2CC7B778D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24787-966D-4F7E-A3C5-FFBE7CEE4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090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7B834B-1CCA-7D69-499F-440617171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8A727E-E3D6-BD12-0925-7F32FA2435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D174F6-A7AA-0780-D442-3B821FF2B3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8E11D-C09D-426F-BDF3-ECE21007473B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72DAE0-E64F-2E26-CB3C-32EF87171B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E40C6D-C100-8FB0-6F31-ECB0D78A5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24787-966D-4F7E-A3C5-FFBE7CEE4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113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1D27C-B3CA-4034-9A32-546C6BB99970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074D0-3600-4083-92D9-D12A47BA8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8796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mailto:zacharie.dubois-parent@greatersudbury.ca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5AC1B-520B-83AC-381E-8F819A9CAE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599" y="1803405"/>
            <a:ext cx="9582281" cy="1825096"/>
          </a:xfrm>
        </p:spPr>
        <p:txBody>
          <a:bodyPr>
            <a:normAutofit fontScale="90000"/>
          </a:bodyPr>
          <a:lstStyle/>
          <a:p>
            <a:r>
              <a:rPr lang="en-US" dirty="0"/>
              <a:t>SPECIFICATION UPDATES, ANNUAL PREQUALIFICATION &amp; GNSS Network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AD0448-CBCF-5A6C-9ECA-70EC58F5E4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JOEY CRISPO, C.E.T.</a:t>
            </a:r>
          </a:p>
          <a:p>
            <a:r>
              <a:rPr lang="en-US" dirty="0"/>
              <a:t>DESIGN SERVICES COORDINATOR</a:t>
            </a:r>
          </a:p>
        </p:txBody>
      </p:sp>
    </p:spTree>
    <p:extLst>
      <p:ext uri="{BB962C8B-B14F-4D97-AF65-F5344CB8AC3E}">
        <p14:creationId xmlns:p14="http://schemas.microsoft.com/office/powerpoint/2010/main" val="1486165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892F4E-8487-C274-955E-00E95A577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208" y="1757831"/>
            <a:ext cx="10956880" cy="40241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Notable updates include: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OPS 407 MUNI - MH, CB, DI and VC Installation</a:t>
            </a:r>
          </a:p>
          <a:p>
            <a:r>
              <a:rPr lang="en-US" dirty="0"/>
              <a:t>Language added for parging the inside and outside of pipes at structures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OPS 441 MUNI – Watermain Installation</a:t>
            </a:r>
          </a:p>
          <a:p>
            <a:r>
              <a:rPr lang="en-US" dirty="0"/>
              <a:t>PVC-O is now an approved material type for watermain pipe</a:t>
            </a:r>
          </a:p>
          <a:p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OPS 180 MUNI – Management of Excess Soils</a:t>
            </a:r>
          </a:p>
          <a:p>
            <a:r>
              <a:rPr lang="en-US" dirty="0"/>
              <a:t>Revised reporting requirements and new forms contractors must use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16A947-3139-41DF-86BE-4D5B65AD8D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8" y="5791684"/>
            <a:ext cx="12178352" cy="106496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731C2CF-0B28-F971-0FAF-FF6C2B777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4845" y="696133"/>
            <a:ext cx="9483243" cy="887007"/>
          </a:xfrm>
        </p:spPr>
        <p:txBody>
          <a:bodyPr>
            <a:noAutofit/>
          </a:bodyPr>
          <a:lstStyle/>
          <a:p>
            <a:r>
              <a:rPr lang="en-US" sz="3600" dirty="0"/>
              <a:t>1) SUPPLEMENTAL SPECIFICATIONS (GSSS)</a:t>
            </a:r>
          </a:p>
        </p:txBody>
      </p:sp>
    </p:spTree>
    <p:extLst>
      <p:ext uri="{BB962C8B-B14F-4D97-AF65-F5344CB8AC3E}">
        <p14:creationId xmlns:p14="http://schemas.microsoft.com/office/powerpoint/2010/main" val="3263383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892F4E-8487-C274-955E-00E95A577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208" y="1757831"/>
            <a:ext cx="10956880" cy="40241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Some other specification updates:</a:t>
            </a:r>
          </a:p>
          <a:p>
            <a:pPr marL="0" indent="0">
              <a:buNone/>
            </a:pPr>
            <a:endParaRPr lang="en-US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dirty="0"/>
              <a:t>OPS 304 MUNI – Surface Treatment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OPS 409 MUNI – CCTV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OPS 410 MUNI – Pipe Sewer Installation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OPS 511 MUNI – Rip-Rap, Rock Protection, and Granular Sheeting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OPS 1010 MUNI – Aggregates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38DDE6-FF5C-7934-707B-D8ACF27970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8" y="5791684"/>
            <a:ext cx="12178352" cy="106496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432DB3AD-B76D-9684-AE35-551483C58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4845" y="696133"/>
            <a:ext cx="9483243" cy="887007"/>
          </a:xfrm>
        </p:spPr>
        <p:txBody>
          <a:bodyPr>
            <a:noAutofit/>
          </a:bodyPr>
          <a:lstStyle/>
          <a:p>
            <a:r>
              <a:rPr lang="en-US" sz="3600" dirty="0"/>
              <a:t>2) SUPPLEMENTAL SPECIFICATIONS (GSSS) </a:t>
            </a:r>
            <a:r>
              <a:rPr lang="en-US" sz="3600" dirty="0" err="1"/>
              <a:t>Cont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20813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084286-0F77-55F6-A8D4-8404957CF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D48AF68-FBC1-CA81-757B-A97203D0E1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8" y="5791684"/>
            <a:ext cx="12178352" cy="1064964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63BA2A3-09AC-061A-2C81-8111760E28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057690" y="1757831"/>
            <a:ext cx="4345756" cy="3459549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F34D72D-1F59-D33C-BE88-3AB0F8629007}"/>
              </a:ext>
            </a:extLst>
          </p:cNvPr>
          <p:cNvSpPr txBox="1">
            <a:spLocks/>
          </p:cNvSpPr>
          <p:nvPr/>
        </p:nvSpPr>
        <p:spPr>
          <a:xfrm>
            <a:off x="631208" y="1757831"/>
            <a:ext cx="5464792" cy="31902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Summary of Revisions and Update Specifications can be found on the City Engineering Services website: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https://www.greatersudbury.ca/do-business/infrastructure-and-city-construction/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692E0B8-D92F-9319-7333-E55349B7B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4845" y="696133"/>
            <a:ext cx="9483243" cy="887007"/>
          </a:xfrm>
        </p:spPr>
        <p:txBody>
          <a:bodyPr>
            <a:noAutofit/>
          </a:bodyPr>
          <a:lstStyle/>
          <a:p>
            <a:r>
              <a:rPr lang="en-US" sz="3600" dirty="0"/>
              <a:t>3) Summary of revisions &amp; updates</a:t>
            </a:r>
          </a:p>
        </p:txBody>
      </p:sp>
    </p:spTree>
    <p:extLst>
      <p:ext uri="{BB962C8B-B14F-4D97-AF65-F5344CB8AC3E}">
        <p14:creationId xmlns:p14="http://schemas.microsoft.com/office/powerpoint/2010/main" val="1015183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892F4E-8487-C274-955E-00E95A577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207" y="1757832"/>
            <a:ext cx="10234387" cy="3646588"/>
          </a:xfrm>
        </p:spPr>
        <p:txBody>
          <a:bodyPr/>
          <a:lstStyle/>
          <a:p>
            <a:pPr fontAlgn="base">
              <a:buFont typeface="Wingdings" panose="05000000000000000000" pitchFamily="2" charset="2"/>
              <a:buChar char="Ø"/>
            </a:pPr>
            <a:r>
              <a:rPr lang="en-CA" sz="2000" dirty="0"/>
              <a:t>Original Complete Streets Policy was approved by City Council in June 2018</a:t>
            </a:r>
            <a:r>
              <a:rPr lang="en-US" sz="2000" dirty="0"/>
              <a:t>​</a:t>
            </a:r>
          </a:p>
          <a:p>
            <a:pPr lvl="1" fontAlgn="base"/>
            <a:r>
              <a:rPr lang="en-US" sz="1800" dirty="0"/>
              <a:t>A Complete Street is designed to meet the needs of all users, including pedestrians, cyclists, transit riders, and drivers, while considering varying ages and abilities. ​</a:t>
            </a:r>
          </a:p>
          <a:p>
            <a:pPr marL="457200" lvl="1" indent="0" fontAlgn="base">
              <a:buNone/>
            </a:pPr>
            <a:endParaRPr lang="en-US" sz="1600" dirty="0"/>
          </a:p>
          <a:p>
            <a:pPr fontAlgn="base">
              <a:buFont typeface="Wingdings" panose="05000000000000000000" pitchFamily="2" charset="2"/>
              <a:buChar char="Ø"/>
            </a:pPr>
            <a:r>
              <a:rPr lang="en-CA" sz="2000" dirty="0"/>
              <a:t>Complete Streets Design Guidelines was approved by City Council in June 2025</a:t>
            </a:r>
            <a:r>
              <a:rPr lang="en-US" sz="2000" dirty="0"/>
              <a:t>​</a:t>
            </a:r>
          </a:p>
          <a:p>
            <a:pPr lvl="1" fontAlgn="base"/>
            <a:r>
              <a:rPr lang="en-CA" sz="1800" dirty="0"/>
              <a:t>Guidelines represent the City’s official direction for planning, designing and implementing transportation infrastructure.</a:t>
            </a:r>
            <a:endParaRPr lang="en-US" sz="1800" dirty="0"/>
          </a:p>
          <a:p>
            <a:pPr lvl="1" fontAlgn="base"/>
            <a:r>
              <a:rPr lang="en-CA" sz="1800" dirty="0"/>
              <a:t>The City is currently working on updates to standard drawings (GSSDs) which will be uploaded to the City’s website soon.</a:t>
            </a:r>
            <a:endParaRPr lang="en-US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0089DC-1B37-80ED-3B41-E66C62A04E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8" y="5791684"/>
            <a:ext cx="12178352" cy="106496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9BDECE1-E4C2-36CE-7B7A-91665E409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4845" y="696133"/>
            <a:ext cx="9483243" cy="887007"/>
          </a:xfrm>
        </p:spPr>
        <p:txBody>
          <a:bodyPr>
            <a:noAutofit/>
          </a:bodyPr>
          <a:lstStyle/>
          <a:p>
            <a:r>
              <a:rPr lang="en-US" sz="3600" dirty="0"/>
              <a:t>4) Complete Streets</a:t>
            </a:r>
          </a:p>
        </p:txBody>
      </p:sp>
    </p:spTree>
    <p:extLst>
      <p:ext uri="{BB962C8B-B14F-4D97-AF65-F5344CB8AC3E}">
        <p14:creationId xmlns:p14="http://schemas.microsoft.com/office/powerpoint/2010/main" val="1010766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91854E-E492-5A90-93CD-7E93BF5A78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980174-E44E-994F-3AB4-49E6CDE2C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208" y="1757832"/>
            <a:ext cx="6507418" cy="391144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dirty="0"/>
              <a:t>Detailed information regarding Complete Streets including typologies for various road classes can be found on the City Transportation website: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https://www.greatersudbury.ca/live/transportation-parking-and-roads/complete-streets/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9A1148-006E-E0A4-863A-1C219C9F4C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8" y="5791684"/>
            <a:ext cx="12178352" cy="10649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16FD47-CB29-3327-D50E-EE3A7E5E7C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4712" y="1545531"/>
            <a:ext cx="3266714" cy="42461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F22352-1432-96E3-CA83-45E0101B14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846" y="2545606"/>
            <a:ext cx="5911896" cy="246863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2AA2E74-DD93-A55B-3C72-F7822D938BF3}"/>
              </a:ext>
            </a:extLst>
          </p:cNvPr>
          <p:cNvSpPr txBox="1">
            <a:spLocks/>
          </p:cNvSpPr>
          <p:nvPr/>
        </p:nvSpPr>
        <p:spPr>
          <a:xfrm>
            <a:off x="2104845" y="696133"/>
            <a:ext cx="9483243" cy="8870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5) Complete Streets</a:t>
            </a:r>
          </a:p>
        </p:txBody>
      </p:sp>
    </p:spTree>
    <p:extLst>
      <p:ext uri="{BB962C8B-B14F-4D97-AF65-F5344CB8AC3E}">
        <p14:creationId xmlns:p14="http://schemas.microsoft.com/office/powerpoint/2010/main" val="274174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3122B9-2FBA-82A7-40A5-E0B8AF26BF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625C2-6CCB-5E20-67F3-64DA7991E7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208" y="1757832"/>
            <a:ext cx="4653394" cy="364658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Addendum #3 issued in December 2025 to extend the closing date until December 2026 of this year.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City will be issuing a new annual prequalification (RFPQ) to replace existing ISD20-181 in Q4 of 2026.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A990B8-3884-372F-CC3D-0C7B3DC678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8" y="5791684"/>
            <a:ext cx="12178352" cy="10649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461286-4425-1E76-6CA0-334D5B399B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5570" y="1662005"/>
            <a:ext cx="5273800" cy="353398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29B9F71-6749-C28B-87D1-F63EECF45BA7}"/>
              </a:ext>
            </a:extLst>
          </p:cNvPr>
          <p:cNvSpPr txBox="1">
            <a:spLocks/>
          </p:cNvSpPr>
          <p:nvPr/>
        </p:nvSpPr>
        <p:spPr>
          <a:xfrm>
            <a:off x="776377" y="696133"/>
            <a:ext cx="10811712" cy="8870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6) ISD20-181 - RFPQ ANNUAL PREQUALIFCATION</a:t>
            </a:r>
          </a:p>
        </p:txBody>
      </p:sp>
    </p:spTree>
    <p:extLst>
      <p:ext uri="{BB962C8B-B14F-4D97-AF65-F5344CB8AC3E}">
        <p14:creationId xmlns:p14="http://schemas.microsoft.com/office/powerpoint/2010/main" val="3633501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B02B92-D65E-A58B-CC43-2AE3C5CD02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4D4ED-B5FC-AE75-54FD-94160F1E7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816" y="1887047"/>
            <a:ext cx="5296058" cy="290703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The City has created its own GNSS network. This network will ensure all surveyors have the network tools they need for accurate data without the need to setup a base and localize on a job site. (SIM card or hotspot still needed, Bell towers recommended). </a:t>
            </a:r>
            <a:r>
              <a:rPr lang="en-US" dirty="0"/>
              <a:t>This will be available free for all City capital project work.</a:t>
            </a:r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3F3DA6-8297-F246-DD62-E84B0B49D6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8" y="5791684"/>
            <a:ext cx="12178352" cy="10649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40EE60C-A11B-1751-6E26-ED6B20B8B9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127" y="1887047"/>
            <a:ext cx="5296058" cy="25458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9E8771FD-F44D-C30E-7C4D-957075F39B4B}"/>
              </a:ext>
            </a:extLst>
          </p:cNvPr>
          <p:cNvSpPr txBox="1">
            <a:spLocks/>
          </p:cNvSpPr>
          <p:nvPr/>
        </p:nvSpPr>
        <p:spPr>
          <a:xfrm>
            <a:off x="776377" y="696133"/>
            <a:ext cx="10811712" cy="8870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7) CGS GNSS Network</a:t>
            </a:r>
          </a:p>
        </p:txBody>
      </p:sp>
    </p:spTree>
    <p:extLst>
      <p:ext uri="{BB962C8B-B14F-4D97-AF65-F5344CB8AC3E}">
        <p14:creationId xmlns:p14="http://schemas.microsoft.com/office/powerpoint/2010/main" val="1179963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285E26-A8A2-217C-A074-48977250C2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489E8-75A9-A13B-BF03-B2463ECE5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816" y="1887047"/>
            <a:ext cx="8329936" cy="314530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We will ensure your data collectors have Zone 81 and have the right settings. The network will be an RTCM3.x MSM7 network (Same as </a:t>
            </a:r>
            <a:r>
              <a:rPr lang="en-US" dirty="0" err="1"/>
              <a:t>Topnet</a:t>
            </a:r>
            <a:r>
              <a:rPr lang="en-US" dirty="0"/>
              <a:t> RTK_MSM or Smartnet MSM_NEAR) mainly, with legacy support a consideration later if needed.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To get on the initial list please contact Zach at: </a:t>
            </a:r>
            <a:r>
              <a:rPr lang="en-US" dirty="0">
                <a:hlinkClick r:id="rId2"/>
              </a:rPr>
              <a:t>zacharie.dubois-parent@greatersudbury.ca</a:t>
            </a:r>
            <a:r>
              <a:rPr lang="en-US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DA05A5-632E-38A3-E4C7-34690E86DB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8" y="5791684"/>
            <a:ext cx="12178352" cy="106496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2766FD2-DB27-719A-7642-F370E05C119A}"/>
              </a:ext>
            </a:extLst>
          </p:cNvPr>
          <p:cNvSpPr txBox="1">
            <a:spLocks/>
          </p:cNvSpPr>
          <p:nvPr/>
        </p:nvSpPr>
        <p:spPr>
          <a:xfrm>
            <a:off x="776377" y="696133"/>
            <a:ext cx="10811712" cy="8870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8) CGS GNSS Network</a:t>
            </a:r>
          </a:p>
        </p:txBody>
      </p:sp>
    </p:spTree>
    <p:extLst>
      <p:ext uri="{BB962C8B-B14F-4D97-AF65-F5344CB8AC3E}">
        <p14:creationId xmlns:p14="http://schemas.microsoft.com/office/powerpoint/2010/main" val="365594951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c247e24-be3c-4489-bb74-eb8a90ed4ed7">
      <Terms xmlns="http://schemas.microsoft.com/office/infopath/2007/PartnerControls"/>
    </lcf76f155ced4ddcb4097134ff3c332f>
    <TaxCatchAll xmlns="688a2266-3e55-4207-9a5c-666882e55ce6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A1B02466F49943A50595C785CD5DF5" ma:contentTypeVersion="12" ma:contentTypeDescription="Create a new document." ma:contentTypeScope="" ma:versionID="4175b6e751f570b46720dd328072a4d9">
  <xsd:schema xmlns:xsd="http://www.w3.org/2001/XMLSchema" xmlns:xs="http://www.w3.org/2001/XMLSchema" xmlns:p="http://schemas.microsoft.com/office/2006/metadata/properties" xmlns:ns2="cc247e24-be3c-4489-bb74-eb8a90ed4ed7" xmlns:ns3="688a2266-3e55-4207-9a5c-666882e55ce6" targetNamespace="http://schemas.microsoft.com/office/2006/metadata/properties" ma:root="true" ma:fieldsID="71249a60c2cf458a6e999a2cbef4e5d9" ns2:_="" ns3:_="">
    <xsd:import namespace="cc247e24-be3c-4489-bb74-eb8a90ed4ed7"/>
    <xsd:import namespace="688a2266-3e55-4207-9a5c-666882e55ce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247e24-be3c-4489-bb74-eb8a90ed4e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77fb5ec6-40a9-4336-bbfe-1dead5f0922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8a2266-3e55-4207-9a5c-666882e55ce6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bde00724-d5d0-4d02-a020-682f29520bbe}" ma:internalName="TaxCatchAll" ma:showField="CatchAllData" ma:web="688a2266-3e55-4207-9a5c-666882e55ce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FA31F27-E1EE-480E-8930-E5B87AA11641}">
  <ds:schemaRefs>
    <ds:schemaRef ds:uri="http://purl.org/dc/dcmitype/"/>
    <ds:schemaRef ds:uri="http://schemas.microsoft.com/office/2006/metadata/properties"/>
    <ds:schemaRef ds:uri="http://schemas.microsoft.com/office/infopath/2007/PartnerControls"/>
    <ds:schemaRef ds:uri="cc247e24-be3c-4489-bb74-eb8a90ed4ed7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688a2266-3e55-4207-9a5c-666882e55ce6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CA75F6D2-0577-4EAD-9BA3-6F2082D511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247e24-be3c-4489-bb74-eb8a90ed4ed7"/>
    <ds:schemaRef ds:uri="688a2266-3e55-4207-9a5c-666882e55ce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070C6C5-B5CE-4FFC-B489-4A6956C593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737</TotalTime>
  <Words>495</Words>
  <Application>Microsoft Office PowerPoint</Application>
  <PresentationFormat>Widescreen</PresentationFormat>
  <Paragraphs>53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Wingdings</vt:lpstr>
      <vt:lpstr>Custom Design</vt:lpstr>
      <vt:lpstr>Vapor Trail</vt:lpstr>
      <vt:lpstr>SPECIFICATION UPDATES, ANNUAL PREQUALIFICATION &amp; GNSS Network</vt:lpstr>
      <vt:lpstr>1) SUPPLEMENTAL SPECIFICATIONS (GSSS)</vt:lpstr>
      <vt:lpstr>2) SUPPLEMENTAL SPECIFICATIONS (GSSS) Cont</vt:lpstr>
      <vt:lpstr>3) Summary of revisions &amp; updates</vt:lpstr>
      <vt:lpstr>4) Complete Streets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Kelli Sheppard</dc:creator>
  <cp:lastModifiedBy>Marisa Talarico</cp:lastModifiedBy>
  <cp:revision>16</cp:revision>
  <dcterms:created xsi:type="dcterms:W3CDTF">2024-03-04T14:49:05Z</dcterms:created>
  <dcterms:modified xsi:type="dcterms:W3CDTF">2026-03-24T16:25:32Z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0x0101001CA1B02466F49943A50595C785CD5DF5</vt:lpwstr>
  </property>
  <property fmtid="{D5CDD505-2E9C-101B-9397-08002B2CF9AE}" pid="3" name="MediaServiceImageTags">
    <vt:lpwstr/>
  </property>
</Properties>
</file>