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5" r:id="rId2"/>
    <p:sldMasterId id="2147483661" r:id="rId3"/>
  </p:sldMasterIdLst>
  <p:notesMasterIdLst>
    <p:notesMasterId r:id="rId11"/>
  </p:notesMasterIdLst>
  <p:sldIdLst>
    <p:sldId id="256" r:id="rId4"/>
    <p:sldId id="257" r:id="rId5"/>
    <p:sldId id="265" r:id="rId6"/>
    <p:sldId id="266" r:id="rId7"/>
    <p:sldId id="267" r:id="rId8"/>
    <p:sldId id="268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2"/>
    <p:restoredTop sz="91363" autoAdjust="0"/>
  </p:normalViewPr>
  <p:slideViewPr>
    <p:cSldViewPr snapToGrid="0" snapToObjects="1">
      <p:cViewPr varScale="1">
        <p:scale>
          <a:sx n="61" d="100"/>
          <a:sy n="61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7F2FD-B81C-3F4E-8530-C21E8FFE01E3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1CA52-9CA3-164C-B1E3-5748D03B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15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03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17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71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66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6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03E33-2980-F14F-A8DD-ABCF4E88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13ED0-CCD1-9749-B511-4D7AE2237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1786B-E677-F848-9B08-EEAA0AFC4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F82287-E6E2-2242-AAB0-236A7C5C9973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376A42EF-564B-5841-B142-6958553A56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7B0262-AD3F-EF4F-9263-63379A6F49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610E6-1872-6D44-A542-17BA4720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A3607-CDD9-3B42-9675-6F0E64344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07F8D6-50DE-7C4E-A99F-A7D6728499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AACCAC-8292-0D4C-AB32-580709F17C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1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200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53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969D1F-A473-ED43-88F4-CAD349CE06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6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4CB595-214F-1F45-A56F-88EFB41AF9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0DBA15-9C69-B344-AA0B-2768721479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FBB64-6EA8-E84A-9E04-FD94E9EAFC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1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D03B47-32F8-A742-BE46-756ED966CA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11537E-EA44-0A4A-9409-EA3E563835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365138" y="2950790"/>
            <a:ext cx="3461724" cy="95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65ED1E-159D-2F40-9D06-5E387FD190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38235"/>
            <a:ext cx="73046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3B4944-1BDE-484F-BD4A-C1EB237210FB}"/>
              </a:ext>
            </a:extLst>
          </p:cNvPr>
          <p:cNvSpPr txBox="1"/>
          <p:nvPr userDrawn="1"/>
        </p:nvSpPr>
        <p:spPr>
          <a:xfrm>
            <a:off x="450888" y="5973052"/>
            <a:ext cx="36579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err="1">
                <a:latin typeface="Helvetica" pitchFamily="2" charset="0"/>
              </a:rPr>
              <a:t>greatersudbury.ca</a:t>
            </a:r>
            <a:endParaRPr lang="en-US" sz="30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3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B575-85F1-2B48-BB27-F2568A644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200"/>
            <a:ext cx="9144000" cy="126918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6"/>
                </a:solidFill>
              </a:rPr>
              <a:t>Watermain Connection Protocol</a:t>
            </a:r>
            <a:endParaRPr lang="en-US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98FC3-97F8-CA46-A483-1EB03F8395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Brittany Hallam, P.Eng. </a:t>
            </a:r>
          </a:p>
          <a:p>
            <a:r>
              <a:rPr lang="en-US" dirty="0"/>
              <a:t>Director of Linear Infrastructure Services</a:t>
            </a:r>
          </a:p>
        </p:txBody>
      </p:sp>
    </p:spTree>
    <p:extLst>
      <p:ext uri="{BB962C8B-B14F-4D97-AF65-F5344CB8AC3E}">
        <p14:creationId xmlns:p14="http://schemas.microsoft.com/office/powerpoint/2010/main" val="262838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949" y="556431"/>
            <a:ext cx="1074085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Supervisor Contract Information </a:t>
            </a:r>
            <a:br>
              <a:rPr lang="en-US" u="sng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Distribution &amp; Collection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u="sng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9B07-253E-854B-B730-436A4D804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18199"/>
            <a:ext cx="10458423" cy="1922563"/>
          </a:xfrm>
        </p:spPr>
        <p:txBody>
          <a:bodyPr>
            <a:noAutofit/>
          </a:bodyPr>
          <a:lstStyle/>
          <a:p>
            <a:pPr marL="457200" marR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Area: 	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Onaping, </a:t>
            </a:r>
            <a:r>
              <a:rPr lang="en-US" sz="3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Levack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Dowling, Chelmsford, 				Lively, Copper Cliff, the Valley, Capreol</a:t>
            </a:r>
          </a:p>
          <a:p>
            <a:pPr lvl="5">
              <a:spcBef>
                <a:spcPts val="0"/>
              </a:spcBef>
            </a:pPr>
            <a:r>
              <a:rPr lang="en-US" sz="2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Kyle McLean x 5227</a:t>
            </a:r>
          </a:p>
          <a:p>
            <a:pPr lvl="5">
              <a:spcBef>
                <a:spcPts val="0"/>
              </a:spcBef>
            </a:pPr>
            <a:r>
              <a:rPr lang="en-US" sz="2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Jesse Bertrand x 3659</a:t>
            </a:r>
            <a:endParaRPr lang="en-US" sz="28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954A0550-14ED-4179-AC7A-2336FEED9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7032" y="1390768"/>
            <a:ext cx="2004375" cy="20382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071A612-76B4-42FE-AA06-C5F8ED21946C}"/>
              </a:ext>
            </a:extLst>
          </p:cNvPr>
          <p:cNvSpPr txBox="1"/>
          <p:nvPr/>
        </p:nvSpPr>
        <p:spPr>
          <a:xfrm>
            <a:off x="0" y="3936554"/>
            <a:ext cx="11830023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spcBef>
                <a:spcPts val="0"/>
              </a:spcBef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Area: 	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Sudbury, Garson, Coniston, </a:t>
            </a:r>
            <a:r>
              <a:rPr lang="en-US" sz="3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Wahnapitae</a:t>
            </a: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Falconbridge</a:t>
            </a:r>
          </a:p>
          <a:p>
            <a:pPr marL="2743200" lvl="5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Don Pilon x 3639, </a:t>
            </a:r>
          </a:p>
          <a:p>
            <a:pPr marL="2743200" lvl="5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Roger Joanisse x 3607, </a:t>
            </a:r>
          </a:p>
          <a:p>
            <a:pPr marL="2743200" lvl="5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Larry Cormier x 3662</a:t>
            </a:r>
            <a:endParaRPr lang="en-US" sz="28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92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434" y="365125"/>
            <a:ext cx="1187840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an OIC and Distribution &amp; Collection Staff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u="sng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9B07-253E-854B-B730-436A4D804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434" y="1565311"/>
            <a:ext cx="11543366" cy="4927582"/>
          </a:xfrm>
        </p:spPr>
        <p:txBody>
          <a:bodyPr>
            <a:noAutofit/>
          </a:bodyPr>
          <a:lstStyle/>
          <a:p>
            <a:pPr marR="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Review bib plans ensuring operational feasibility and adequate supply of water for customers</a:t>
            </a: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Operation of all valves and hydrants</a:t>
            </a: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Review to ensure adherence to all testing procedures prior to connection.</a:t>
            </a: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Witness all connections including connection of the bib system to the live water system. </a:t>
            </a: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Attend watermain and bib breaks to determine next steps to allow for reinstatement of service</a:t>
            </a: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 watermain tapping.</a:t>
            </a: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45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949" y="365125"/>
            <a:ext cx="1074085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Booking Distribution &amp; Collection Staff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u="sng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9B07-253E-854B-B730-436A4D804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948" y="1748518"/>
            <a:ext cx="10740851" cy="42952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Requires 48hrs notices for scheduling purposes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Specify what work will be completed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TI = Trouble Investigator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OIC = Operator-In-Charge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E5C7C85-89D6-4245-9BCD-D513C7EA1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5709" y="2880356"/>
            <a:ext cx="2209120" cy="275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508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949" y="365125"/>
            <a:ext cx="1074085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Temporary Water Supply Systems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u="sng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9B07-253E-854B-B730-436A4D804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405" y="1321803"/>
            <a:ext cx="11390646" cy="4295225"/>
          </a:xfrm>
        </p:spPr>
        <p:txBody>
          <a:bodyPr>
            <a:noAutofit/>
          </a:bodyPr>
          <a:lstStyle/>
          <a:p>
            <a:pPr marR="0" lvl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RPZ backflow preventers, supplied by the contractor and the installation certified on site.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 a temporary water supply system shut down, it must be recommissioned and resampled.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 there is a break, Distribution &amp; Collection should be called immediately to witness the damage and repair. </a:t>
            </a:r>
          </a:p>
          <a:p>
            <a:pPr marL="457200" marR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Note: 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is at City staff’s sole discretion, what is required in order to safely place the bib back into service.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980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949" y="365125"/>
            <a:ext cx="1074085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Watermain Break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u="sng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9B07-253E-854B-B730-436A4D804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21837" y="1690688"/>
            <a:ext cx="8008537" cy="4295225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 there is a watermain break within the construction zone, D&amp;C should be immediately called to attend site. </a:t>
            </a:r>
          </a:p>
          <a:p>
            <a:pPr lvl="1">
              <a:spcBef>
                <a:spcPts val="0"/>
              </a:spcBef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City staff, under their operating licenses, have the sole discretion to determine what must occur to safely place the watermain back into service.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5CF39E4F-2789-490C-80AE-18265805E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223" y="2138181"/>
            <a:ext cx="3581900" cy="258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65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17" y="2281796"/>
            <a:ext cx="1076094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b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278E70C-1B38-4D42-911F-194697289F98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4226169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64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327</Words>
  <Application>Microsoft Office PowerPoint</Application>
  <PresentationFormat>Widescreen</PresentationFormat>
  <Paragraphs>38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Helvetica</vt:lpstr>
      <vt:lpstr>Wingdings</vt:lpstr>
      <vt:lpstr>Office Theme</vt:lpstr>
      <vt:lpstr>1_Office Theme</vt:lpstr>
      <vt:lpstr>2_Office Theme</vt:lpstr>
      <vt:lpstr>Watermain Connection Protocol</vt:lpstr>
      <vt:lpstr>Supervisor Contract Information  - Distribution &amp; Collection </vt:lpstr>
      <vt:lpstr>Role of an OIC and Distribution &amp; Collection Staff </vt:lpstr>
      <vt:lpstr>Booking Distribution &amp; Collection Staff </vt:lpstr>
      <vt:lpstr>Temporary Water Supply Systems </vt:lpstr>
      <vt:lpstr>Watermain Break </vt:lpstr>
      <vt:lpstr>  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Maurissa Zuccolo</dc:creator>
  <cp:lastModifiedBy>Lesley Ketchabaw</cp:lastModifiedBy>
  <cp:revision>31</cp:revision>
  <dcterms:created xsi:type="dcterms:W3CDTF">2020-02-04T15:30:10Z</dcterms:created>
  <dcterms:modified xsi:type="dcterms:W3CDTF">2022-03-07T16:34:15Z</dcterms:modified>
</cp:coreProperties>
</file>