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6"/>
  </p:notesMasterIdLst>
  <p:sldIdLst>
    <p:sldId id="256" r:id="rId2"/>
    <p:sldId id="267" r:id="rId3"/>
    <p:sldId id="284" r:id="rId4"/>
    <p:sldId id="282" r:id="rId5"/>
    <p:sldId id="281" r:id="rId6"/>
    <p:sldId id="258" r:id="rId7"/>
    <p:sldId id="285" r:id="rId8"/>
    <p:sldId id="286" r:id="rId9"/>
    <p:sldId id="289" r:id="rId10"/>
    <p:sldId id="292" r:id="rId11"/>
    <p:sldId id="288" r:id="rId12"/>
    <p:sldId id="290" r:id="rId13"/>
    <p:sldId id="291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22B7"/>
    <a:srgbClr val="49CD31"/>
    <a:srgbClr val="007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C5BC2-EDC0-4E9A-8E8F-896F0BE7B815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8721A-E646-46FF-83CF-41B01BBC6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78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7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94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26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17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81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8721A-E646-46FF-83CF-41B01BBC65E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6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90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9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8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8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65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1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08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8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01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57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150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w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6E5"/>
                </a:solidFill>
              </a:rPr>
              <a:t>Wetlands Guidelines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49CD31"/>
                </a:solidFill>
              </a:rPr>
              <a:t>March 2022 – CGS Contractors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945" y="678437"/>
            <a:ext cx="200025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JCSC\Wetlands\2016-17 Ponderosa Wetland Evaluation\Photos\Polygon photos\Polygon 37\2016-08-31 OWES Poly 37 (2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r="16667"/>
          <a:stretch>
            <a:fillRect/>
          </a:stretch>
        </p:blipFill>
        <p:spPr bwMode="auto">
          <a:xfrm>
            <a:off x="7186513" y="3193187"/>
            <a:ext cx="2056384" cy="30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6" t="17851" r="7734"/>
          <a:stretch/>
        </p:blipFill>
        <p:spPr>
          <a:xfrm>
            <a:off x="5021962" y="3189662"/>
            <a:ext cx="2059700" cy="30916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0" r="34343"/>
          <a:stretch/>
        </p:blipFill>
        <p:spPr>
          <a:xfrm>
            <a:off x="2858377" y="3193187"/>
            <a:ext cx="2058734" cy="3084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02" t="22044" r="20141"/>
          <a:stretch/>
        </p:blipFill>
        <p:spPr>
          <a:xfrm>
            <a:off x="706961" y="3173926"/>
            <a:ext cx="2044633" cy="3091627"/>
          </a:xfrm>
          <a:prstGeom prst="rect">
            <a:avLst/>
          </a:prstGeom>
        </p:spPr>
      </p:pic>
      <p:pic>
        <p:nvPicPr>
          <p:cNvPr id="9" name="Picture 8" descr="2014-05-28 - Timberwolf GC (Dora) (7)">
            <a:extLst>
              <a:ext uri="{FF2B5EF4-FFF2-40B4-BE49-F238E27FC236}">
                <a16:creationId xmlns:a16="http://schemas.microsoft.com/office/drawing/2014/main" id="{7C456C01-7D9D-4607-B8E2-243107D977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r="26890"/>
          <a:stretch/>
        </p:blipFill>
        <p:spPr bwMode="auto">
          <a:xfrm>
            <a:off x="9347748" y="3191878"/>
            <a:ext cx="2059700" cy="308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30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7A71-BDF1-47E4-A5E8-9DFFF9CF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C89C7-E5DA-48E2-84F2-AE6097222F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4" r="6666"/>
          <a:stretch/>
        </p:blipFill>
        <p:spPr>
          <a:xfrm>
            <a:off x="0" y="1991000"/>
            <a:ext cx="4150580" cy="4867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FC425D-0A3A-4C7A-AFFD-B956D5FC5AA0}"/>
              </a:ext>
            </a:extLst>
          </p:cNvPr>
          <p:cNvSpPr txBox="1"/>
          <p:nvPr/>
        </p:nvSpPr>
        <p:spPr>
          <a:xfrm>
            <a:off x="1749289" y="2393737"/>
            <a:ext cx="1304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Wetland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5524371-7FD8-46B6-AAEA-0B6836469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916" y="2732291"/>
            <a:ext cx="6975012" cy="1988565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/>
              <a:t>Within wetland</a:t>
            </a:r>
          </a:p>
          <a:p>
            <a:r>
              <a:rPr lang="en-US" sz="2900" b="1" dirty="0"/>
              <a:t>No development</a:t>
            </a:r>
          </a:p>
          <a:p>
            <a:pPr lvl="1"/>
            <a:r>
              <a:rPr lang="en-US" sz="2600" dirty="0"/>
              <a:t>Except under </a:t>
            </a:r>
            <a:r>
              <a:rPr lang="en-US" sz="2600" i="1" dirty="0"/>
              <a:t>very </a:t>
            </a:r>
            <a:r>
              <a:rPr lang="en-US" sz="2600" dirty="0"/>
              <a:t>limited circumstances</a:t>
            </a:r>
          </a:p>
          <a:p>
            <a:pPr lvl="1"/>
            <a:r>
              <a:rPr lang="en-US" sz="2600" dirty="0"/>
              <a:t>Not for the placement of fill if no other purpose</a:t>
            </a:r>
          </a:p>
        </p:txBody>
      </p:sp>
    </p:spTree>
    <p:extLst>
      <p:ext uri="{BB962C8B-B14F-4D97-AF65-F5344CB8AC3E}">
        <p14:creationId xmlns:p14="http://schemas.microsoft.com/office/powerpoint/2010/main" val="1263125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7A71-BDF1-47E4-A5E8-9DFFF9CF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C89C7-E5DA-48E2-84F2-AE6097222F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4" r="6666"/>
          <a:stretch/>
        </p:blipFill>
        <p:spPr>
          <a:xfrm>
            <a:off x="0" y="1991000"/>
            <a:ext cx="4150580" cy="4867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FC425D-0A3A-4C7A-AFFD-B956D5FC5AA0}"/>
              </a:ext>
            </a:extLst>
          </p:cNvPr>
          <p:cNvSpPr txBox="1"/>
          <p:nvPr/>
        </p:nvSpPr>
        <p:spPr>
          <a:xfrm>
            <a:off x="1749289" y="2732291"/>
            <a:ext cx="1304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12m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D5DE30-9FC3-4F6F-9B6B-BB8824E82D42}"/>
              </a:ext>
            </a:extLst>
          </p:cNvPr>
          <p:cNvCxnSpPr>
            <a:cxnSpLocks/>
          </p:cNvCxnSpPr>
          <p:nvPr/>
        </p:nvCxnSpPr>
        <p:spPr>
          <a:xfrm>
            <a:off x="1749289" y="2811801"/>
            <a:ext cx="0" cy="18991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5524371-7FD8-46B6-AAEA-0B6836469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916" y="2732291"/>
            <a:ext cx="6975012" cy="2179951"/>
          </a:xfrm>
        </p:spPr>
        <p:txBody>
          <a:bodyPr>
            <a:normAutofit fontScale="92500"/>
          </a:bodyPr>
          <a:lstStyle/>
          <a:p>
            <a:r>
              <a:rPr lang="en-US" sz="2900" dirty="0"/>
              <a:t>12 </a:t>
            </a:r>
            <a:r>
              <a:rPr lang="en-US" sz="2900" dirty="0" err="1"/>
              <a:t>metre</a:t>
            </a:r>
            <a:r>
              <a:rPr lang="en-US" sz="2900" dirty="0"/>
              <a:t> buffer</a:t>
            </a:r>
          </a:p>
          <a:p>
            <a:r>
              <a:rPr lang="en-US" sz="2900" b="1" dirty="0"/>
              <a:t>No development</a:t>
            </a:r>
          </a:p>
          <a:p>
            <a:pPr lvl="1"/>
            <a:r>
              <a:rPr lang="en-US" sz="2600" dirty="0"/>
              <a:t>Except under very limited circumstances</a:t>
            </a:r>
          </a:p>
          <a:p>
            <a:pPr lvl="1"/>
            <a:r>
              <a:rPr lang="en-US" sz="2600" dirty="0"/>
              <a:t>Not for the placement of fill if no other purpose</a:t>
            </a:r>
          </a:p>
        </p:txBody>
      </p:sp>
    </p:spTree>
    <p:extLst>
      <p:ext uri="{BB962C8B-B14F-4D97-AF65-F5344CB8AC3E}">
        <p14:creationId xmlns:p14="http://schemas.microsoft.com/office/powerpoint/2010/main" val="3899531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7A71-BDF1-47E4-A5E8-9DFFF9CF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C89C7-E5DA-48E2-84F2-AE6097222F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4" r="6666"/>
          <a:stretch/>
        </p:blipFill>
        <p:spPr>
          <a:xfrm>
            <a:off x="0" y="1991000"/>
            <a:ext cx="4150580" cy="4867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ACEC89-3C7A-432C-A382-00A46E0F495D}"/>
              </a:ext>
            </a:extLst>
          </p:cNvPr>
          <p:cNvSpPr txBox="1"/>
          <p:nvPr/>
        </p:nvSpPr>
        <p:spPr>
          <a:xfrm>
            <a:off x="2305879" y="3008060"/>
            <a:ext cx="1304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30m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3F360E-D044-4CF9-AD09-DFE145B7E64F}"/>
              </a:ext>
            </a:extLst>
          </p:cNvPr>
          <p:cNvCxnSpPr>
            <a:cxnSpLocks/>
          </p:cNvCxnSpPr>
          <p:nvPr/>
        </p:nvCxnSpPr>
        <p:spPr>
          <a:xfrm>
            <a:off x="2353590" y="2865025"/>
            <a:ext cx="0" cy="41886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B2AC136-C6F9-4C83-9A54-CD64B0764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915" y="2732290"/>
            <a:ext cx="7726689" cy="3423553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12 to 30 </a:t>
            </a:r>
            <a:r>
              <a:rPr lang="en-US" sz="3200" dirty="0" err="1"/>
              <a:t>metres</a:t>
            </a:r>
            <a:endParaRPr lang="en-US" sz="3200" dirty="0"/>
          </a:p>
          <a:p>
            <a:r>
              <a:rPr lang="en-US" sz="3200" dirty="0"/>
              <a:t>Direct application required</a:t>
            </a:r>
          </a:p>
          <a:p>
            <a:r>
              <a:rPr lang="en-US" sz="3200" dirty="0"/>
              <a:t>Development may be permitted</a:t>
            </a:r>
          </a:p>
          <a:p>
            <a:pPr lvl="1"/>
            <a:r>
              <a:rPr lang="en-US" sz="2800" dirty="0"/>
              <a:t>Must conform to Wetland Guidelines</a:t>
            </a:r>
          </a:p>
          <a:p>
            <a:pPr lvl="1"/>
            <a:r>
              <a:rPr lang="en-US" sz="2800" dirty="0"/>
              <a:t>No other land available</a:t>
            </a:r>
          </a:p>
          <a:p>
            <a:pPr lvl="1"/>
            <a:r>
              <a:rPr lang="en-US" sz="2800" dirty="0"/>
              <a:t>No impact to hydrology of wetland</a:t>
            </a:r>
          </a:p>
          <a:p>
            <a:pPr lvl="1"/>
            <a:r>
              <a:rPr lang="en-US" sz="2800" dirty="0"/>
              <a:t>No pollution</a:t>
            </a:r>
          </a:p>
        </p:txBody>
      </p:sp>
    </p:spTree>
    <p:extLst>
      <p:ext uri="{BB962C8B-B14F-4D97-AF65-F5344CB8AC3E}">
        <p14:creationId xmlns:p14="http://schemas.microsoft.com/office/powerpoint/2010/main" val="2516026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7A71-BDF1-47E4-A5E8-9DFFF9CF1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C89C7-E5DA-48E2-84F2-AE6097222F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4" r="6666"/>
          <a:stretch/>
        </p:blipFill>
        <p:spPr>
          <a:xfrm>
            <a:off x="0" y="1991000"/>
            <a:ext cx="4150580" cy="4867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B825DB-F788-4C5B-B8F9-C0F91596E5EF}"/>
              </a:ext>
            </a:extLst>
          </p:cNvPr>
          <p:cNvSpPr txBox="1"/>
          <p:nvPr/>
        </p:nvSpPr>
        <p:spPr>
          <a:xfrm>
            <a:off x="2735252" y="3749351"/>
            <a:ext cx="1304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120m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98D60A6-63AE-4BD4-896F-980F2D2D9754}"/>
              </a:ext>
            </a:extLst>
          </p:cNvPr>
          <p:cNvCxnSpPr>
            <a:cxnSpLocks/>
          </p:cNvCxnSpPr>
          <p:nvPr/>
        </p:nvCxnSpPr>
        <p:spPr>
          <a:xfrm flipH="1">
            <a:off x="2679590" y="3001719"/>
            <a:ext cx="238541" cy="168159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7466DA7-5F44-4D1A-B132-BC1B186E2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915" y="2732290"/>
            <a:ext cx="7726689" cy="3423553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30 to 120 </a:t>
            </a:r>
            <a:r>
              <a:rPr lang="en-US" sz="3200" dirty="0" err="1"/>
              <a:t>metres</a:t>
            </a:r>
            <a:endParaRPr lang="en-US" sz="3200" dirty="0"/>
          </a:p>
          <a:p>
            <a:r>
              <a:rPr lang="en-US" sz="3200" dirty="0"/>
              <a:t>Direct application required</a:t>
            </a:r>
          </a:p>
          <a:p>
            <a:r>
              <a:rPr lang="en-US" sz="3200" dirty="0"/>
              <a:t>Development may be permitted</a:t>
            </a:r>
          </a:p>
          <a:p>
            <a:pPr lvl="1"/>
            <a:r>
              <a:rPr lang="en-US" sz="2800" dirty="0"/>
              <a:t>Must conform to Wetland Guidelines</a:t>
            </a:r>
          </a:p>
          <a:p>
            <a:pPr lvl="1"/>
            <a:r>
              <a:rPr lang="en-US" sz="2800" dirty="0"/>
              <a:t>No impact to hydrology of wetland</a:t>
            </a:r>
          </a:p>
          <a:p>
            <a:pPr lvl="1"/>
            <a:r>
              <a:rPr lang="en-US" sz="2800" dirty="0"/>
              <a:t>No pollution</a:t>
            </a:r>
          </a:p>
        </p:txBody>
      </p:sp>
    </p:spTree>
    <p:extLst>
      <p:ext uri="{BB962C8B-B14F-4D97-AF65-F5344CB8AC3E}">
        <p14:creationId xmlns:p14="http://schemas.microsoft.com/office/powerpoint/2010/main" val="3902758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Questions and discussion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206" y="6035040"/>
            <a:ext cx="1524896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49566"/>
          <a:stretch/>
        </p:blipFill>
        <p:spPr>
          <a:xfrm>
            <a:off x="581192" y="2603709"/>
            <a:ext cx="5611356" cy="31397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1193" y="2080489"/>
            <a:ext cx="10127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Can’t think of anything right now? Contact me later:</a:t>
            </a:r>
          </a:p>
        </p:txBody>
      </p:sp>
    </p:spTree>
    <p:extLst>
      <p:ext uri="{BB962C8B-B14F-4D97-AF65-F5344CB8AC3E}">
        <p14:creationId xmlns:p14="http://schemas.microsoft.com/office/powerpoint/2010/main" val="320449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Ontario Regulation 156/06 – regulated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80496"/>
            <a:ext cx="8566513" cy="4204791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/>
              <a:t> Regulated features:</a:t>
            </a:r>
          </a:p>
          <a:p>
            <a:pPr lvl="1"/>
            <a:r>
              <a:rPr lang="en-US" sz="3000" dirty="0"/>
              <a:t>Lakes, watercourses (and their associated valleys), and wetlands</a:t>
            </a:r>
          </a:p>
          <a:p>
            <a:r>
              <a:rPr lang="en-US" sz="3200" dirty="0"/>
              <a:t>Associated hazards:</a:t>
            </a:r>
          </a:p>
          <a:p>
            <a:pPr lvl="1"/>
            <a:r>
              <a:rPr lang="en-US" sz="3000" dirty="0"/>
              <a:t>Flooding </a:t>
            </a:r>
          </a:p>
          <a:p>
            <a:pPr lvl="1"/>
            <a:r>
              <a:rPr lang="en-US" sz="3000" dirty="0"/>
              <a:t>Erosion (steep slopes, meander belts)</a:t>
            </a:r>
          </a:p>
          <a:p>
            <a:pPr lvl="1"/>
            <a:r>
              <a:rPr lang="en-US" sz="3000" dirty="0"/>
              <a:t>Unstable Soils (organic soils)</a:t>
            </a:r>
          </a:p>
          <a:p>
            <a:pPr lvl="1"/>
            <a:r>
              <a:rPr lang="en-US" sz="3000" dirty="0"/>
              <a:t>Lake Wanapitei: 267.95 m + 1.2 m</a:t>
            </a:r>
          </a:p>
          <a:p>
            <a:pPr lvl="1"/>
            <a:r>
              <a:rPr lang="en-US" sz="3000" dirty="0"/>
              <a:t>Dynamic Beaches (not common)</a:t>
            </a:r>
          </a:p>
          <a:p>
            <a:pPr marL="306000" lvl="1"/>
            <a:r>
              <a:rPr lang="en-US" sz="3000" dirty="0"/>
              <a:t>	</a:t>
            </a:r>
            <a:r>
              <a:rPr lang="en-US" sz="3200" dirty="0"/>
              <a:t>We regulate features as they are in the field!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531" y="6035040"/>
            <a:ext cx="1524896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 r="8357"/>
          <a:stretch>
            <a:fillRect/>
          </a:stretch>
        </p:blipFill>
        <p:spPr bwMode="auto">
          <a:xfrm>
            <a:off x="8566513" y="2433822"/>
            <a:ext cx="3625487" cy="360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3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Ontario Regulation 156/06 – regulated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80496"/>
            <a:ext cx="8566513" cy="4204791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/>
              <a:t> Regulated features:</a:t>
            </a:r>
          </a:p>
          <a:p>
            <a:pPr lvl="1"/>
            <a:r>
              <a:rPr lang="en-US" sz="3000" dirty="0"/>
              <a:t>Lakes, watercourses (and their associated valleys), and wetlands</a:t>
            </a:r>
          </a:p>
          <a:p>
            <a:r>
              <a:rPr lang="en-US" sz="3200" dirty="0"/>
              <a:t>Associated hazards:</a:t>
            </a:r>
          </a:p>
          <a:p>
            <a:pPr lvl="1"/>
            <a:r>
              <a:rPr lang="en-US" sz="3000" dirty="0"/>
              <a:t>Flooding </a:t>
            </a:r>
          </a:p>
          <a:p>
            <a:pPr lvl="1"/>
            <a:r>
              <a:rPr lang="en-US" sz="3000" dirty="0"/>
              <a:t>Erosion (steep slopes, meander belts)</a:t>
            </a:r>
          </a:p>
          <a:p>
            <a:pPr lvl="1"/>
            <a:r>
              <a:rPr lang="en-US" sz="3000" dirty="0"/>
              <a:t>Unstable Soils (organic soils)</a:t>
            </a:r>
          </a:p>
          <a:p>
            <a:pPr lvl="1"/>
            <a:r>
              <a:rPr lang="en-US" sz="3000" dirty="0"/>
              <a:t>Lake Wanapitei: 267.95 m + 1.2 m</a:t>
            </a:r>
          </a:p>
          <a:p>
            <a:pPr lvl="1"/>
            <a:r>
              <a:rPr lang="en-US" sz="3000" dirty="0"/>
              <a:t>Dynamic Beaches (not common)</a:t>
            </a:r>
          </a:p>
          <a:p>
            <a:pPr marL="306000" lvl="1"/>
            <a:r>
              <a:rPr lang="en-US" sz="3000" dirty="0"/>
              <a:t>	</a:t>
            </a:r>
            <a:r>
              <a:rPr lang="en-US" sz="3200" dirty="0"/>
              <a:t>We regulate features as they are in the field!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2531" y="6035040"/>
            <a:ext cx="1524896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 r="8357"/>
          <a:stretch>
            <a:fillRect/>
          </a:stretch>
        </p:blipFill>
        <p:spPr bwMode="auto">
          <a:xfrm>
            <a:off x="8566513" y="2433822"/>
            <a:ext cx="3625487" cy="360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AD17C9-D44F-4442-8ACD-4BADCFDCB1CC}"/>
              </a:ext>
            </a:extLst>
          </p:cNvPr>
          <p:cNvSpPr/>
          <p:nvPr/>
        </p:nvSpPr>
        <p:spPr>
          <a:xfrm>
            <a:off x="7074569" y="2614863"/>
            <a:ext cx="1251284" cy="6737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470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604125" algn="l"/>
              </a:tabLst>
            </a:pPr>
            <a:r>
              <a:rPr lang="en-US" dirty="0"/>
              <a:t>Wetland Guidelines</a:t>
            </a:r>
          </a:p>
        </p:txBody>
      </p:sp>
      <p:pic>
        <p:nvPicPr>
          <p:cNvPr id="4" name="Picture 2" descr="E:\JCSC\Wetlands\2016-17 Ponderosa Wetland Evaluation\Photos\Polygon photos\Polygon 37\2016-08-31 OWES Poly 37 (2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r="16667"/>
          <a:stretch>
            <a:fillRect/>
          </a:stretch>
        </p:blipFill>
        <p:spPr bwMode="auto">
          <a:xfrm>
            <a:off x="7179759" y="3759323"/>
            <a:ext cx="2056384" cy="30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6" t="17851" r="7734"/>
          <a:stretch/>
        </p:blipFill>
        <p:spPr>
          <a:xfrm>
            <a:off x="5066150" y="3759323"/>
            <a:ext cx="2059700" cy="30916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0" r="34343"/>
          <a:stretch/>
        </p:blipFill>
        <p:spPr>
          <a:xfrm>
            <a:off x="2952541" y="3766373"/>
            <a:ext cx="2058734" cy="30845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02" t="22044" r="20141"/>
          <a:stretch/>
        </p:blipFill>
        <p:spPr>
          <a:xfrm>
            <a:off x="853033" y="3766373"/>
            <a:ext cx="2044633" cy="3091627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81192" y="2095153"/>
            <a:ext cx="11029615" cy="1538063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As of June, 2021</a:t>
            </a:r>
          </a:p>
          <a:p>
            <a:r>
              <a:rPr lang="en-US" sz="3200" dirty="0"/>
              <a:t>Restrict activities that can occur within and adjacent to wetlands</a:t>
            </a:r>
            <a:endParaRPr lang="en-US" sz="3000" dirty="0"/>
          </a:p>
        </p:txBody>
      </p:sp>
      <p:pic>
        <p:nvPicPr>
          <p:cNvPr id="10" name="Picture 9" descr="2014-05-28 - Timberwolf GC (Dora) (7)">
            <a:extLst>
              <a:ext uri="{FF2B5EF4-FFF2-40B4-BE49-F238E27FC236}">
                <a16:creationId xmlns:a16="http://schemas.microsoft.com/office/drawing/2014/main" id="{29EEBA42-11A4-42D2-80F5-CDBDA79C58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r="26890"/>
          <a:stretch/>
        </p:blipFill>
        <p:spPr bwMode="auto">
          <a:xfrm>
            <a:off x="9290052" y="3770806"/>
            <a:ext cx="2059700" cy="308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6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Regulated development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11225796" cy="4204791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 Development within and adjacent to wetlands requires permission from Conservation Sudbury</a:t>
            </a:r>
          </a:p>
          <a:p>
            <a:pPr lvl="1"/>
            <a:r>
              <a:rPr lang="en-US" sz="2400" dirty="0"/>
              <a:t>Placement, removal of fill, site grading</a:t>
            </a:r>
          </a:p>
          <a:p>
            <a:pPr lvl="1"/>
            <a:r>
              <a:rPr lang="en-US" sz="2400" dirty="0"/>
              <a:t>Temporary or permanent</a:t>
            </a:r>
          </a:p>
          <a:p>
            <a:pPr lvl="1"/>
            <a:r>
              <a:rPr lang="en-US" sz="2400" dirty="0"/>
              <a:t>Dump sites for excess fill material</a:t>
            </a:r>
          </a:p>
          <a:p>
            <a:r>
              <a:rPr lang="en-US" sz="3200" dirty="0"/>
              <a:t>Responsibility falls to landowner AND contractor</a:t>
            </a:r>
          </a:p>
          <a:p>
            <a:pPr lvl="1"/>
            <a:r>
              <a:rPr lang="en-US" sz="2400" dirty="0"/>
              <a:t>It’s illegal to undertake development or allow another person to undertake development</a:t>
            </a:r>
          </a:p>
          <a:p>
            <a:pPr lvl="1"/>
            <a:r>
              <a:rPr lang="en-US" sz="2400" dirty="0"/>
              <a:t>Landowners can assign contractor as an agent to apply on their behalf</a:t>
            </a:r>
          </a:p>
        </p:txBody>
      </p:sp>
    </p:spTree>
    <p:extLst>
      <p:ext uri="{BB962C8B-B14F-4D97-AF65-F5344CB8AC3E}">
        <p14:creationId xmlns:p14="http://schemas.microsoft.com/office/powerpoint/2010/main" val="4026014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 wetlands early in project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7127412" cy="4255028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Your responsibility to identify wetlands</a:t>
            </a:r>
          </a:p>
          <a:p>
            <a:pPr lvl="1"/>
            <a:r>
              <a:rPr lang="en-US" sz="2400" dirty="0"/>
              <a:t>Consultant may be required</a:t>
            </a:r>
          </a:p>
          <a:p>
            <a:pPr lvl="1"/>
            <a:r>
              <a:rPr lang="en-US" sz="2400" dirty="0"/>
              <a:t>Wetlands don’t always have standing water</a:t>
            </a:r>
          </a:p>
          <a:p>
            <a:pPr lvl="1"/>
            <a:r>
              <a:rPr lang="en-US" sz="2400" dirty="0"/>
              <a:t>Boots wet in spring = probably wetland</a:t>
            </a:r>
          </a:p>
          <a:p>
            <a:r>
              <a:rPr lang="en-US" sz="3200" dirty="0"/>
              <a:t>Identify potential dump sites early</a:t>
            </a:r>
          </a:p>
          <a:p>
            <a:pPr lvl="1"/>
            <a:r>
              <a:rPr lang="en-US" sz="2400" dirty="0"/>
              <a:t>CS application review can take 30 days+</a:t>
            </a:r>
          </a:p>
          <a:p>
            <a:pPr lvl="1"/>
            <a:r>
              <a:rPr lang="en-US" sz="2400" dirty="0"/>
              <a:t>Expect delays if wetlands aren’t properly identified</a:t>
            </a:r>
          </a:p>
          <a:p>
            <a:pPr lvl="1"/>
            <a:r>
              <a:rPr lang="en-US" sz="2400" dirty="0"/>
              <a:t>Confirm that the site conforms with wetland guidelines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104" y="6024044"/>
            <a:ext cx="1524896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2014-07-16 - Timberwolf (Dora)">
            <a:extLst>
              <a:ext uri="{FF2B5EF4-FFF2-40B4-BE49-F238E27FC236}">
                <a16:creationId xmlns:a16="http://schemas.microsoft.com/office/drawing/2014/main" id="{54C3D868-A857-45C5-A2C2-FE298799E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" t="5231" b="21077"/>
          <a:stretch>
            <a:fillRect/>
          </a:stretch>
        </p:blipFill>
        <p:spPr bwMode="auto">
          <a:xfrm>
            <a:off x="7620000" y="244631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635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2133-634C-4CC3-B148-7D16A080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wetlands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44DE75-1C27-4681-A82D-6A10A4472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82181"/>
            <a:ext cx="7363326" cy="48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94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2133-634C-4CC3-B148-7D16A080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Wetlands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A202E-1287-446B-849E-72F9A9700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9608"/>
            <a:ext cx="7317205" cy="48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63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72133-634C-4CC3-B148-7D16A080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Wetlands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A202E-1287-446B-849E-72F9A9700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9608"/>
            <a:ext cx="7317205" cy="484839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F16EF9E-6CDE-4623-AD00-79F40DD20091}"/>
              </a:ext>
            </a:extLst>
          </p:cNvPr>
          <p:cNvSpPr/>
          <p:nvPr/>
        </p:nvSpPr>
        <p:spPr>
          <a:xfrm>
            <a:off x="3403158" y="4433804"/>
            <a:ext cx="1216550" cy="14868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9702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5154</TotalTime>
  <Words>400</Words>
  <Application>Microsoft Office PowerPoint</Application>
  <PresentationFormat>Widescreen</PresentationFormat>
  <Paragraphs>84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Gill Sans MT</vt:lpstr>
      <vt:lpstr>Wingdings 2</vt:lpstr>
      <vt:lpstr>Dividend</vt:lpstr>
      <vt:lpstr>Wetlands Guidelines</vt:lpstr>
      <vt:lpstr>Ontario Regulation 156/06 – regulated features</vt:lpstr>
      <vt:lpstr>Ontario Regulation 156/06 – regulated features</vt:lpstr>
      <vt:lpstr>Wetland Guidelines</vt:lpstr>
      <vt:lpstr>Regulated development</vt:lpstr>
      <vt:lpstr>Identify wetlands early in project planning</vt:lpstr>
      <vt:lpstr>Map wetlands</vt:lpstr>
      <vt:lpstr>Map Wetlands</vt:lpstr>
      <vt:lpstr>Map Wetlands</vt:lpstr>
      <vt:lpstr>New Guidelines </vt:lpstr>
      <vt:lpstr>New Guidelines </vt:lpstr>
      <vt:lpstr>New guidelines</vt:lpstr>
      <vt:lpstr>New Guidelines</vt:lpstr>
      <vt:lpstr>Questions and discussion</vt:lpstr>
    </vt:vector>
  </TitlesOfParts>
  <Company>City of Greater Sudbury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Conservation Sudbury &amp; planning</dc:title>
  <dc:creator>Bailey Chabot</dc:creator>
  <cp:lastModifiedBy>Lesley Ketchabaw</cp:lastModifiedBy>
  <cp:revision>92</cp:revision>
  <dcterms:created xsi:type="dcterms:W3CDTF">2021-03-24T20:55:25Z</dcterms:created>
  <dcterms:modified xsi:type="dcterms:W3CDTF">2022-03-07T16:24:28Z</dcterms:modified>
</cp:coreProperties>
</file>