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91" r:id="rId3"/>
    <p:sldId id="292" r:id="rId4"/>
    <p:sldId id="294" r:id="rId5"/>
    <p:sldId id="295" r:id="rId6"/>
    <p:sldId id="279" r:id="rId7"/>
  </p:sldIdLst>
  <p:sldSz cx="12192000" cy="6858000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anda Edwards" initials="ME" lastIdx="3" clrIdx="0">
    <p:extLst>
      <p:ext uri="{19B8F6BF-5375-455C-9EA6-DF929625EA0E}">
        <p15:presenceInfo xmlns:p15="http://schemas.microsoft.com/office/powerpoint/2012/main" userId="Miranda Edward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4" autoAdjust="0"/>
    <p:restoredTop sz="86395" autoAdjust="0"/>
  </p:normalViewPr>
  <p:slideViewPr>
    <p:cSldViewPr snapToGrid="0">
      <p:cViewPr varScale="1">
        <p:scale>
          <a:sx n="57" d="100"/>
          <a:sy n="57" d="100"/>
        </p:scale>
        <p:origin x="840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3372" y="-80"/>
      </p:cViewPr>
      <p:guideLst>
        <p:guide orient="horz" pos="3025"/>
        <p:guide pos="23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6382956-962D-A943-8C47-95094FFA4E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F7FEDD-85AB-3948-B1FB-ED1342ECF3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2963" y="0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A8533E-3F2F-F14F-8335-20A774077FF1}" type="datetimeFigureOut">
              <a:rPr lang="en-US"/>
              <a:pPr>
                <a:defRPr/>
              </a:pPr>
              <a:t>3/7/2022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56598-BCC3-C743-9861-070E09CBEB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AE9AA-A47E-274F-A42B-1163448756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 vert="horz" wrap="square" lIns="96638" tIns="48321" rIns="96638" bIns="4832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5B39CA3-2203-2348-9A4A-C370BF3502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4C52326-D6F8-084E-8BF8-523A722635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EA8F2E-7F8B-5A45-BA19-F1EE3F769C3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142963" y="0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450E02-F6D1-8A4B-B7F3-D665E6EF12D3}" type="datetimeFigureOut">
              <a:rPr lang="en-US"/>
              <a:pPr>
                <a:defRPr/>
              </a:pPr>
              <a:t>3/7/2022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EF4E4C-81FA-0344-809B-4BC8008E83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7" tIns="47419" rIns="94837" bIns="4741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A2A9DC4-862F-374F-A88A-06B6FE017C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2183" y="4561227"/>
            <a:ext cx="5850835" cy="4320213"/>
          </a:xfrm>
          <a:prstGeom prst="rect">
            <a:avLst/>
          </a:prstGeom>
        </p:spPr>
        <p:txBody>
          <a:bodyPr vert="horz" lIns="94837" tIns="47419" rIns="94837" bIns="4741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E7825E-0E59-7A43-A884-A45822F812B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B498-233E-0C46-B871-C67C7B4E5A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 vert="horz" wrap="square" lIns="94837" tIns="47419" rIns="94837" bIns="4741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CD86EDB-40AB-204E-BF19-FA577AFDC60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BD0599D7-342C-B449-BEEC-573B163DBF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A5BAC603-4B23-694D-B5B8-D6B94E11EF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29A09B8C-3507-114F-8D14-FD875EEA7A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70549" indent="-29636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5460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9644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828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08011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2196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56379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30563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E2AD6F-28A2-8043-9A2F-FEBA404E0A07}" type="slidenum">
              <a:rPr lang="en-US" altLang="en-US">
                <a:latin typeface="Calibri" panose="020F0502020204030204" pitchFamily="34" charset="0"/>
              </a:rPr>
              <a:pPr eaLnBrk="1" hangingPunct="1"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86EDB-40AB-204E-BF19-FA577AFDC609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6971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86EDB-40AB-204E-BF19-FA577AFDC609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0221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C2131661-0754-B244-A225-477A327E6D5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878380A4-D123-6D4B-B7B3-947D135C64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F8A8093F-AFC0-0645-B471-C5E493C7EE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70549" indent="-29636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5460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9644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828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08011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2196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56379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30563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D54FC3-FA81-0A4F-80CB-F80E506B192C}" type="slidenum">
              <a:rPr lang="en-US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C66B018-C9FE-D046-9C2E-2848694069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4C815B-E262-6F43-A30B-6E3AA31DFF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308AC9-2FAD-4141-9B54-2C16CD48F87B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6EBD0AF-E6B1-7548-A32A-A149001437B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D145F7-1334-CE41-92D1-5E63C937B8E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6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4C41F-D314-024C-A8FA-78A7AEF915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5D371-5790-CB42-9210-C7A02E2E4E87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82F68-0C5B-1E4A-90E2-AC9C3ABF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7DDE8-6B46-4B42-841D-AA04588D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97A3A3E-4EA3-2642-B967-0EEFD418E8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32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32BE51-8396-064B-AF95-F60C48D14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87AE9E-B289-7E46-B721-68637C231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”</a:t>
            </a:r>
            <a:endParaRPr lang="en-US" altLang="en-US">
              <a:solidFill>
                <a:srgbClr val="C0E47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2E1BB9D-3B2E-A14E-AF28-A1CC86591AB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6BC46-9085-DC4E-8501-DFFD7582F5F7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4B98C37-AE14-3E48-BB31-9DDE4468AE0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342B24C-3DB9-2645-AF0C-CB5BC6858A6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AEF813E-1945-F449-8D84-CF89526355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474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FB4F9-EB46-2947-8FF8-996B9CF1B0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D4974-1E1C-A048-81A2-02162CEF4FCC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D0066-182A-D54A-B63A-9AF0F183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27001-AB3B-C947-977A-3118DA46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E269F65-DEF1-F545-AC17-595905B85E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395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BE8DB0E-9176-D24A-BB35-EE01EA981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44096-ED3F-3746-9543-C55B43AF2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A2E1C20-C688-DA47-8760-F04252CA9F3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4885A-7B81-5C4F-8272-BC96E54944B3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0517D75-7B99-664C-B9F3-4DA81D38B8B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F520C8C-ED58-974B-9830-017B88B296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4358D49-D5D2-FC43-AE08-DB38A3DE74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973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DF225F8-D2F7-6F4A-A291-246DB92C5B2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441EF-FE09-4547-9429-2762463D5DDF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89AF711-5F02-FB4F-B17E-15D28E3C53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F6BDE2-866F-C64A-B7C4-CCC348A632D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2B1E2F7-A28E-B646-992C-59374F1F1C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0531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34C2C-5F13-5549-A54A-283EA2AD32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EC70E-6B26-A041-AE47-91A2B52B0C04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0A245-E6AA-DA42-9BC3-152A366BB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79BF7-8B3C-294D-8A44-F528210B0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1B0DBE3-6E34-A94B-86CC-72C9A3766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743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CFAE3-FC1D-3244-9526-165A826C77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BA32-4C6C-0F46-8CB0-0636FB002F01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F8507-78C9-2441-BDD3-2D4234ED0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96E55-177C-6448-9FA4-8CBF4D2F5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7D46C97-2265-D34B-B0F4-E630ED828F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260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0CF78-B167-1749-AC56-22D589490D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21E43-D045-1B43-B923-21F85EEEF4D8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35D1E-4348-064F-8650-06C84306A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38995-0617-3D40-A1C7-7A0FC850C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32DB516-724B-B941-9003-06CF4477A8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8909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1EEEB-5D6C-4341-8072-529BCB49AE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FC10E-972F-C343-8612-6A64AC4C859F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B8888-39FA-B046-9415-573867AEE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7BCD3-72DC-EC46-9D4C-F697AA50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7A98281-2367-454D-AE8E-0BB4F104FF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000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CFF98C-6C42-E649-AAA9-7CEAE2B81D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EF124-7682-BE4D-B003-98E3747075DF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5F7E5C9-BC6D-D84E-935D-A083F68C6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FD4ACC-4785-DC46-BF65-00FA2E678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FC47033-E035-9141-86AE-83B6AFDD3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05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5C644F-803D-314A-A723-721F81ECF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5E0A8-EC1C-484F-B4AD-B8BC061298E8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590A27-170F-554E-9FC0-1E447855B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6517D50-3683-5D4E-A3B1-53C77DAA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DDE48CE-E757-934D-91D0-7A121741AB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231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D57BE30-5426-F54C-A172-C067637FE3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E8F4F-24F8-3B47-B753-ECA11BE8FD8A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38B88E-AE44-6249-BA61-5587DDBD2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45442C-BF9A-7742-BDEA-F32CDB2B3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3DE1EFE-B751-7E49-9CAF-ED69B21EE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23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65D6779-C16C-F04B-B457-BD66439C32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28F77-62AC-404D-A331-B7FD89E18300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0243EA1-0C4F-AB48-AFAA-B056CF52D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FB4DCA5-F5E2-B64D-966D-50E867142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2E1E344-F817-124D-AAED-40A8085C7C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8161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BDE2F2F-F7E5-E347-ADA8-312DA1DC3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1BE84-7436-7A48-8321-002AF0446604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6E24A8-D9B2-014E-982B-D48499431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05A051-1B10-C043-9476-7913FB285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092DB04-D6BF-FE48-8058-2394D691A8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015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6A87BF7-9523-8F4B-A84F-4CAE5E76A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4D4F8-F0D3-7045-93E4-B8C4EF27CAFC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83DAC3-B06E-7840-A977-D28D59A87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571DBD3-B07B-EC4A-9554-BBEC4D958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F252D3-EC65-0B46-AE32-9DFA3FA2A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812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8307E7A-0850-4441-B55B-56C54352D13D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E8D6EB78-472B-6F4F-B884-FEF46B224A2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F4B664AD-D944-784B-83AC-1CB58F8997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216CEE1-1C24-7E42-B848-2FBFE13390CE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2CDAAAD-6450-CF45-8DC9-ABE99EB4D897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9" r:id="rId11"/>
    <p:sldLayoutId id="2147483794" r:id="rId12"/>
    <p:sldLayoutId id="2147483800" r:id="rId13"/>
    <p:sldLayoutId id="2147483795" r:id="rId14"/>
    <p:sldLayoutId id="2147483796" r:id="rId15"/>
    <p:sldLayoutId id="2147483797" r:id="rId16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>
            <a:extLst>
              <a:ext uri="{FF2B5EF4-FFF2-40B4-BE49-F238E27FC236}">
                <a16:creationId xmlns:a16="http://schemas.microsoft.com/office/drawing/2014/main" id="{45498694-A1B0-2043-B35A-8BC34668C212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114370" y="2433257"/>
            <a:ext cx="8542337" cy="1658937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en-US" sz="4400" dirty="0">
                <a:solidFill>
                  <a:schemeClr val="accent2">
                    <a:lumMod val="50000"/>
                  </a:schemeClr>
                </a:solidFill>
              </a:rPr>
              <a:t>2021 Lessons Learned</a:t>
            </a:r>
            <a:br>
              <a:rPr lang="en-US" altLang="en-US" sz="4400" dirty="0">
                <a:solidFill>
                  <a:schemeClr val="accent2">
                    <a:lumMod val="50000"/>
                  </a:schemeClr>
                </a:solidFill>
              </a:rPr>
            </a:br>
            <a:endParaRPr lang="en-US" altLang="en-US" sz="3200" dirty="0">
              <a:solidFill>
                <a:srgbClr val="00B0F0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50845E6-F54E-854E-8AE0-D2C0EBAD9E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956423" y="4092194"/>
            <a:ext cx="6324600" cy="833438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/>
              <a:t>Presented by: 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/>
              <a:t>Miranda Edwards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/>
              <a:t>Engineering Services, Project Manager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47" y="450850"/>
            <a:ext cx="10157777" cy="1320800"/>
          </a:xfrm>
        </p:spPr>
        <p:txBody>
          <a:bodyPr/>
          <a:lstStyle/>
          <a:p>
            <a:r>
              <a:rPr lang="en-US" dirty="0"/>
              <a:t>Working Near Railways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2" y="1224496"/>
            <a:ext cx="10326005" cy="3279775"/>
          </a:xfrm>
        </p:spPr>
        <p:txBody>
          <a:bodyPr/>
          <a:lstStyle/>
          <a:p>
            <a:r>
              <a:rPr lang="en-US" sz="2800" b="1" dirty="0"/>
              <a:t>Flagging protection </a:t>
            </a:r>
            <a:r>
              <a:rPr lang="en-US" sz="2800" dirty="0"/>
              <a:t>is required when:</a:t>
            </a:r>
          </a:p>
          <a:p>
            <a:pPr lvl="1"/>
            <a:r>
              <a:rPr lang="en-US" sz="2400" dirty="0"/>
              <a:t>You are conducting work on or around the railway property and track </a:t>
            </a:r>
          </a:p>
          <a:p>
            <a:pPr lvl="1"/>
            <a:r>
              <a:rPr lang="en-US" sz="2400" dirty="0"/>
              <a:t>Potential to pose risk to the safe operation of trains and surrounding workers.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B516-724B-B941-9003-06CF4477A847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D8519D1-E589-4FD0-A84B-6A3C29543BCA}"/>
              </a:ext>
            </a:extLst>
          </p:cNvPr>
          <p:cNvSpPr txBox="1">
            <a:spLocks/>
          </p:cNvSpPr>
          <p:nvPr/>
        </p:nvSpPr>
        <p:spPr bwMode="auto">
          <a:xfrm>
            <a:off x="440872" y="3446463"/>
            <a:ext cx="11751128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/>
              <a:t>Work Permit </a:t>
            </a:r>
          </a:p>
          <a:p>
            <a:pPr lvl="1"/>
            <a:r>
              <a:rPr lang="en-US" sz="2400"/>
              <a:t>Joint application between the Road Authority and Contractor</a:t>
            </a:r>
          </a:p>
          <a:p>
            <a:pPr lvl="1"/>
            <a:r>
              <a:rPr lang="en-US" sz="2400"/>
              <a:t>Road Authority is typically the Applicant</a:t>
            </a:r>
          </a:p>
          <a:p>
            <a:pPr lvl="1"/>
            <a:r>
              <a:rPr lang="en-US" sz="2400"/>
              <a:t>Permits are specific to each railway and can differ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4204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862" y="357352"/>
            <a:ext cx="8596312" cy="1320800"/>
          </a:xfrm>
        </p:spPr>
        <p:txBody>
          <a:bodyPr/>
          <a:lstStyle/>
          <a:p>
            <a:r>
              <a:rPr lang="en-US" dirty="0"/>
              <a:t>Working Near Railways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862" y="1339347"/>
            <a:ext cx="11261889" cy="3279775"/>
          </a:xfrm>
        </p:spPr>
        <p:txBody>
          <a:bodyPr/>
          <a:lstStyle/>
          <a:p>
            <a:r>
              <a:rPr lang="en-US" sz="2800" b="1" dirty="0"/>
              <a:t>Locates</a:t>
            </a:r>
            <a:r>
              <a:rPr lang="en-US" sz="2800" dirty="0"/>
              <a:t> </a:t>
            </a:r>
          </a:p>
          <a:p>
            <a:pPr lvl="1"/>
            <a:r>
              <a:rPr lang="en-US" sz="2600" dirty="0"/>
              <a:t>Completed by the railway and requested separately</a:t>
            </a:r>
          </a:p>
          <a:p>
            <a:r>
              <a:rPr lang="en-US" sz="2800" b="1" dirty="0"/>
              <a:t>Insurance</a:t>
            </a:r>
            <a:r>
              <a:rPr lang="en-US" sz="2800" dirty="0"/>
              <a:t> </a:t>
            </a:r>
          </a:p>
          <a:p>
            <a:pPr lvl="1"/>
            <a:r>
              <a:rPr lang="en-US" sz="2600" dirty="0"/>
              <a:t>Additional requirements when working within railway ROW</a:t>
            </a:r>
            <a:endParaRPr lang="en-US" dirty="0"/>
          </a:p>
        </p:txBody>
      </p:sp>
      <p:pic>
        <p:nvPicPr>
          <p:cNvPr id="5" name="Picture 4" descr="A picture containing text, display&#10;&#10;Description automatically generated">
            <a:extLst>
              <a:ext uri="{FF2B5EF4-FFF2-40B4-BE49-F238E27FC236}">
                <a16:creationId xmlns:a16="http://schemas.microsoft.com/office/drawing/2014/main" id="{0080160B-53EA-498B-BA31-2426BBA0C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110" y="4045695"/>
            <a:ext cx="8059104" cy="166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35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Control On-site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863" y="1647826"/>
            <a:ext cx="6748804" cy="3279775"/>
          </a:xfrm>
        </p:spPr>
        <p:txBody>
          <a:bodyPr/>
          <a:lstStyle/>
          <a:p>
            <a:r>
              <a:rPr lang="en-US" sz="2800" dirty="0"/>
              <a:t>Ensure appropriate staff onsite to perform the following as required:</a:t>
            </a:r>
          </a:p>
          <a:p>
            <a:pPr lvl="1"/>
            <a:r>
              <a:rPr lang="en-US" sz="2600" dirty="0"/>
              <a:t> Material Testing </a:t>
            </a:r>
          </a:p>
          <a:p>
            <a:pPr lvl="1"/>
            <a:r>
              <a:rPr lang="en-US" sz="2600" dirty="0"/>
              <a:t>Surveying</a:t>
            </a:r>
            <a:endParaRPr lang="en-US" sz="2800" dirty="0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5C3C60C7-53B1-4C5B-86AA-F29EBE5F5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6667" y="1930400"/>
            <a:ext cx="3695016" cy="376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1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Controls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863" y="1647826"/>
            <a:ext cx="6748804" cy="3279775"/>
          </a:xfrm>
        </p:spPr>
        <p:txBody>
          <a:bodyPr/>
          <a:lstStyle/>
          <a:p>
            <a:r>
              <a:rPr lang="en-US" sz="2800" dirty="0"/>
              <a:t>As per the Construction Act there will be no phased release of holdbacks.</a:t>
            </a:r>
          </a:p>
          <a:p>
            <a:r>
              <a:rPr lang="en-US" sz="2800" dirty="0"/>
              <a:t>Reviewing maintenance contracts and multi-year terms</a:t>
            </a:r>
          </a:p>
          <a:p>
            <a:r>
              <a:rPr lang="en-US" sz="2800" dirty="0"/>
              <a:t>Continuously reviewing for opportunity</a:t>
            </a:r>
          </a:p>
          <a:p>
            <a:r>
              <a:rPr lang="en-US" sz="2800" dirty="0"/>
              <a:t>Reminder to request Completion Certificate</a:t>
            </a:r>
          </a:p>
        </p:txBody>
      </p:sp>
      <p:pic>
        <p:nvPicPr>
          <p:cNvPr id="5" name="Picture 4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DF7755B7-78DC-4B0F-8834-6B1D90BBB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6815" y="1270000"/>
            <a:ext cx="2686425" cy="332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613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>
            <a:extLst>
              <a:ext uri="{FF2B5EF4-FFF2-40B4-BE49-F238E27FC236}">
                <a16:creationId xmlns:a16="http://schemas.microsoft.com/office/drawing/2014/main" id="{010577C2-AF8A-DB4E-B374-02891926E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4013" y="2432050"/>
            <a:ext cx="9131300" cy="1101725"/>
          </a:xfrm>
        </p:spPr>
        <p:txBody>
          <a:bodyPr/>
          <a:lstStyle/>
          <a:p>
            <a:pPr algn="ctr" eaLnBrk="1" hangingPunct="1"/>
            <a:r>
              <a:rPr lang="en-US" altLang="en-US" sz="5000" b="1">
                <a:solidFill>
                  <a:schemeClr val="tx1"/>
                </a:solidFill>
              </a:rPr>
              <a:t>Questions?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17063</TotalTime>
  <Words>149</Words>
  <Application>Microsoft Office PowerPoint</Application>
  <PresentationFormat>Widescreen</PresentationFormat>
  <Paragraphs>32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Helvetica</vt:lpstr>
      <vt:lpstr>Trebuchet MS</vt:lpstr>
      <vt:lpstr>Wingdings 3</vt:lpstr>
      <vt:lpstr>Facet</vt:lpstr>
      <vt:lpstr>2021 Lessons Learned </vt:lpstr>
      <vt:lpstr>Working Near Railways</vt:lpstr>
      <vt:lpstr>Working Near Railways</vt:lpstr>
      <vt:lpstr>Quality Control On-site</vt:lpstr>
      <vt:lpstr>Project Controls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Livingstone</dc:creator>
  <cp:lastModifiedBy>Lesley Ketchabaw</cp:lastModifiedBy>
  <cp:revision>355</cp:revision>
  <cp:lastPrinted>2020-03-03T23:27:06Z</cp:lastPrinted>
  <dcterms:created xsi:type="dcterms:W3CDTF">2014-09-12T02:18:09Z</dcterms:created>
  <dcterms:modified xsi:type="dcterms:W3CDTF">2022-03-07T16:20:52Z</dcterms:modified>
</cp:coreProperties>
</file>