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19"/>
  </p:notesMasterIdLst>
  <p:sldIdLst>
    <p:sldId id="256" r:id="rId4"/>
    <p:sldId id="257" r:id="rId5"/>
    <p:sldId id="260" r:id="rId6"/>
    <p:sldId id="262" r:id="rId7"/>
    <p:sldId id="263" r:id="rId8"/>
    <p:sldId id="267" r:id="rId9"/>
    <p:sldId id="270" r:id="rId10"/>
    <p:sldId id="271" r:id="rId11"/>
    <p:sldId id="272" r:id="rId12"/>
    <p:sldId id="268" r:id="rId13"/>
    <p:sldId id="273" r:id="rId14"/>
    <p:sldId id="274" r:id="rId15"/>
    <p:sldId id="275" r:id="rId16"/>
    <p:sldId id="276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78677" autoAdjust="0"/>
  </p:normalViewPr>
  <p:slideViewPr>
    <p:cSldViewPr snapToGrid="0" snapToObjects="1">
      <p:cViewPr varScale="1">
        <p:scale>
          <a:sx n="52" d="100"/>
          <a:sy n="52" d="100"/>
        </p:scale>
        <p:origin x="9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greatersudbury.ca\files\home\tek09eng\Contractors%20Meeting\2022\Annual%20Spend%20Analysis%20(2015-2021)%20%20-%20Cop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8815408645990351"/>
          <c:y val="1.39475943851283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82021770973905"/>
          <c:y val="0.12898288070564026"/>
          <c:w val="0.85088425229263809"/>
          <c:h val="0.753080626530577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Annual Expenditures ($)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Sheet1!$B$3:$G$3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Sheet1!$B$4:$G$4</c:f>
              <c:numCache>
                <c:formatCode>"$"#,##0</c:formatCode>
                <c:ptCount val="6"/>
                <c:pt idx="0">
                  <c:v>40408795.320000008</c:v>
                </c:pt>
                <c:pt idx="1">
                  <c:v>39076485.829999983</c:v>
                </c:pt>
                <c:pt idx="2">
                  <c:v>107365237.74100001</c:v>
                </c:pt>
                <c:pt idx="3">
                  <c:v>76574288.689999983</c:v>
                </c:pt>
                <c:pt idx="4">
                  <c:v>84944665.439999998</c:v>
                </c:pt>
                <c:pt idx="5">
                  <c:v>98988249.819999963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AF-4E50-9CFA-42BA41106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3162191"/>
        <c:axId val="2143160943"/>
      </c:barChart>
      <c:catAx>
        <c:axId val="214316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160943"/>
        <c:crosses val="autoZero"/>
        <c:auto val="1"/>
        <c:lblAlgn val="ctr"/>
        <c:lblOffset val="100"/>
        <c:noMultiLvlLbl val="0"/>
      </c:catAx>
      <c:valAx>
        <c:axId val="21431609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16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the presentation off by recognizing important employee milestones reached in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15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24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89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37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6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7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25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5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15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1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90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17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87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354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284"/>
            <a:ext cx="9144000" cy="1269181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2021 </a:t>
            </a: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Accomplishments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David Shelsted, </a:t>
            </a:r>
            <a:r>
              <a:rPr lang="en-US" dirty="0"/>
              <a:t>P.Eng. </a:t>
            </a:r>
          </a:p>
          <a:p>
            <a:r>
              <a:rPr lang="en-US" dirty="0"/>
              <a:t>Director of Engineering Services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464369" y="5810250"/>
            <a:ext cx="13137124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90C226"/>
              </a:buClr>
              <a:defRPr/>
            </a:pPr>
            <a:r>
              <a:rPr lang="en-US" sz="3200" dirty="0">
                <a:latin typeface="Trebuchet MS"/>
              </a:rPr>
              <a:t>Constructed 4.5 km of trails along Whitson River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FA36E-D534-4F72-AD2B-17E3F6942D7C}"/>
              </a:ext>
            </a:extLst>
          </p:cNvPr>
          <p:cNvSpPr txBox="1"/>
          <p:nvPr/>
        </p:nvSpPr>
        <p:spPr>
          <a:xfrm>
            <a:off x="3972560" y="2564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Clr>
                <a:srgbClr val="90C226"/>
              </a:buClr>
              <a:buNone/>
              <a:defRPr/>
            </a:pPr>
            <a:r>
              <a:rPr lang="en-US" sz="3600" dirty="0">
                <a:solidFill>
                  <a:srgbClr val="90C226"/>
                </a:solidFill>
                <a:latin typeface="Trebuchet MS"/>
                <a:ea typeface="+mj-ea"/>
                <a:cs typeface="+mj-cs"/>
              </a:rPr>
              <a:t>Whitson</a:t>
            </a:r>
            <a:r>
              <a:rPr lang="en-US" sz="3200" dirty="0">
                <a:latin typeface="Trebuchet MS"/>
              </a:rPr>
              <a:t> </a:t>
            </a:r>
            <a:r>
              <a:rPr lang="en-US" sz="3600" dirty="0">
                <a:solidFill>
                  <a:srgbClr val="90C226"/>
                </a:solidFill>
                <a:latin typeface="Trebuchet MS"/>
                <a:ea typeface="+mj-ea"/>
                <a:cs typeface="+mj-cs"/>
              </a:rPr>
              <a:t>River Trail</a:t>
            </a:r>
          </a:p>
        </p:txBody>
      </p:sp>
      <p:pic>
        <p:nvPicPr>
          <p:cNvPr id="10" name="Picture 9" descr="A picture containing tree, snow, outdoor, sky&#10;&#10;Description automatically generated">
            <a:extLst>
              <a:ext uri="{FF2B5EF4-FFF2-40B4-BE49-F238E27FC236}">
                <a16:creationId xmlns:a16="http://schemas.microsoft.com/office/drawing/2014/main" id="{ED3D7D75-FBFF-4AB1-B592-42E982A56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0" y="1047750"/>
            <a:ext cx="7404100" cy="4156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340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67068" y="5505465"/>
            <a:ext cx="10315789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pitchFamily="2" charset="2"/>
              <a:buChar char="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FA36E-D534-4F72-AD2B-17E3F6942D7C}"/>
              </a:ext>
            </a:extLst>
          </p:cNvPr>
          <p:cNvSpPr txBox="1"/>
          <p:nvPr/>
        </p:nvSpPr>
        <p:spPr>
          <a:xfrm>
            <a:off x="1643017" y="55367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Clr>
                <a:srgbClr val="90C226"/>
              </a:buClr>
              <a:buNone/>
              <a:defRPr/>
            </a:pPr>
            <a:r>
              <a:rPr lang="en-US" sz="3600" dirty="0">
                <a:solidFill>
                  <a:srgbClr val="90C226"/>
                </a:solidFill>
                <a:latin typeface="Trebuchet MS"/>
                <a:ea typeface="+mj-ea"/>
                <a:cs typeface="+mj-cs"/>
              </a:rPr>
              <a:t>MR24 Watermain</a:t>
            </a:r>
          </a:p>
        </p:txBody>
      </p:sp>
      <p:pic>
        <p:nvPicPr>
          <p:cNvPr id="10" name="Picture 9" descr="A picture containing outdoor, ground, rock, hydrant&#10;&#10;Description automatically generated">
            <a:extLst>
              <a:ext uri="{FF2B5EF4-FFF2-40B4-BE49-F238E27FC236}">
                <a16:creationId xmlns:a16="http://schemas.microsoft.com/office/drawing/2014/main" id="{B37327D7-0A44-4D53-A652-4F74F3239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197" y="272221"/>
            <a:ext cx="4501243" cy="6211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58AB9A-BD4C-456C-AD65-27ECBE39804B}"/>
              </a:ext>
            </a:extLst>
          </p:cNvPr>
          <p:cNvSpPr txBox="1">
            <a:spLocks/>
          </p:cNvSpPr>
          <p:nvPr/>
        </p:nvSpPr>
        <p:spPr bwMode="auto">
          <a:xfrm>
            <a:off x="693911" y="1513753"/>
            <a:ext cx="5527276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Replaced 2 Concrete Box Culverts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eplaced approximately 700m of 300mm watermain, 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Live-tap connection to Vale’s 750mm (30”) CPP Trunk Watermain repair of the existing connection point.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2388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74FA36E-D534-4F72-AD2B-17E3F6942D7C}"/>
              </a:ext>
            </a:extLst>
          </p:cNvPr>
          <p:cNvSpPr txBox="1"/>
          <p:nvPr/>
        </p:nvSpPr>
        <p:spPr>
          <a:xfrm>
            <a:off x="4328160" y="21785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Clr>
                <a:srgbClr val="90C226"/>
              </a:buClr>
              <a:buNone/>
              <a:defRPr/>
            </a:pPr>
            <a:r>
              <a:rPr lang="en-US" sz="3600" dirty="0">
                <a:solidFill>
                  <a:srgbClr val="90C226"/>
                </a:solidFill>
                <a:latin typeface="Trebuchet MS"/>
                <a:ea typeface="+mj-ea"/>
                <a:cs typeface="+mj-cs"/>
              </a:rPr>
              <a:t>Long Lake Rd</a:t>
            </a:r>
          </a:p>
        </p:txBody>
      </p:sp>
      <p:pic>
        <p:nvPicPr>
          <p:cNvPr id="7" name="Picture 6" descr="A picture containing outdoor, sky, ground, rock&#10;&#10;Description automatically generated">
            <a:extLst>
              <a:ext uri="{FF2B5EF4-FFF2-40B4-BE49-F238E27FC236}">
                <a16:creationId xmlns:a16="http://schemas.microsoft.com/office/drawing/2014/main" id="{FBFEEE5C-AEDD-415A-B578-2C992D632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497" y="864184"/>
            <a:ext cx="6727371" cy="504552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4E14906-B19C-4F20-AC53-64409F06E27E}"/>
              </a:ext>
            </a:extLst>
          </p:cNvPr>
          <p:cNvSpPr txBox="1">
            <a:spLocks/>
          </p:cNvSpPr>
          <p:nvPr/>
        </p:nvSpPr>
        <p:spPr bwMode="auto">
          <a:xfrm>
            <a:off x="1577585" y="5993816"/>
            <a:ext cx="10274780" cy="486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 10,500 </a:t>
            </a:r>
            <a:r>
              <a:rPr lang="en-US" sz="2800" kern="1200" dirty="0" err="1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cu.m</a:t>
            </a: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of rock to improve clear zone</a:t>
            </a: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eaLnBrk="0" fontAlgn="base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413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4CBBB0-0DE9-47CB-9876-356C19D96B23}"/>
              </a:ext>
            </a:extLst>
          </p:cNvPr>
          <p:cNvSpPr txBox="1"/>
          <p:nvPr/>
        </p:nvSpPr>
        <p:spPr>
          <a:xfrm>
            <a:off x="4898572" y="18057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Clr>
                <a:srgbClr val="90C226"/>
              </a:buClr>
              <a:buNone/>
              <a:defRPr/>
            </a:pPr>
            <a:r>
              <a:rPr lang="en-US" sz="3600" dirty="0">
                <a:solidFill>
                  <a:srgbClr val="90C226"/>
                </a:solidFill>
                <a:latin typeface="Trebuchet MS"/>
                <a:ea typeface="+mj-ea"/>
                <a:cs typeface="+mj-cs"/>
              </a:rPr>
              <a:t>Skead Rd</a:t>
            </a:r>
          </a:p>
        </p:txBody>
      </p:sp>
      <p:pic>
        <p:nvPicPr>
          <p:cNvPr id="3" name="Picture 2" descr="A picture containing road, outdoor, sky, street&#10;&#10;Description automatically generated">
            <a:extLst>
              <a:ext uri="{FF2B5EF4-FFF2-40B4-BE49-F238E27FC236}">
                <a16:creationId xmlns:a16="http://schemas.microsoft.com/office/drawing/2014/main" id="{F92D52E2-F9D2-4DA5-9E0B-CC2C4E0F7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275" y="850718"/>
            <a:ext cx="6875416" cy="515656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FC9516-5A80-4652-B6B3-BB3AEDBE10E9}"/>
              </a:ext>
            </a:extLst>
          </p:cNvPr>
          <p:cNvSpPr txBox="1">
            <a:spLocks/>
          </p:cNvSpPr>
          <p:nvPr/>
        </p:nvSpPr>
        <p:spPr bwMode="auto">
          <a:xfrm>
            <a:off x="1137803" y="6011637"/>
            <a:ext cx="10274780" cy="49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Widened lane widths and extended the truck climbing lane</a:t>
            </a: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eaLnBrk="0" fontAlgn="base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342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CF10C-E00B-40EB-B8D0-2201F5C63B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472779"/>
              </p:ext>
            </p:extLst>
          </p:nvPr>
        </p:nvGraphicFramePr>
        <p:xfrm>
          <a:off x="296563" y="333632"/>
          <a:ext cx="10997514" cy="6373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1654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17" y="2281796"/>
            <a:ext cx="1076094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br>
              <a:rPr lang="en-US" sz="54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4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78E70C-1B38-4D42-911F-194697289F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2261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6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49" y="365125"/>
            <a:ext cx="1074085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 Years of Service Recognition - 2021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47233" cy="3940174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5 Years of Service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Kerry Battistoni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Marisa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Jarus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(Talarico)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David Knutson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Tammy Mathieu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Gilles Villeneuve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Donald MacLean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D94A6C-2D8C-41BA-BF70-B23DBBE3D672}"/>
              </a:ext>
            </a:extLst>
          </p:cNvPr>
          <p:cNvSpPr txBox="1">
            <a:spLocks/>
          </p:cNvSpPr>
          <p:nvPr/>
        </p:nvSpPr>
        <p:spPr>
          <a:xfrm>
            <a:off x="6096000" y="1854270"/>
            <a:ext cx="4447233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10 Years of Service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Andrew Peltomaki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92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53" y="365125"/>
            <a:ext cx="1076094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 Years of Service Recognition - 2021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26169" cy="3940174"/>
          </a:xfrm>
        </p:spPr>
        <p:txBody>
          <a:bodyPr/>
          <a:lstStyle/>
          <a:p>
            <a:pPr marL="0" indent="0">
              <a:buNone/>
            </a:pPr>
            <a:r>
              <a:rPr lang="en-US" sz="2800" u="sng" dirty="0">
                <a:latin typeface="Arial" panose="020B0604020202020204" pitchFamily="34" charset="0"/>
                <a:cs typeface="Arial" panose="020B0604020202020204" pitchFamily="34" charset="0"/>
              </a:rPr>
              <a:t>15 Years of Service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Raymond Chevrette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Stephen Holmes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Kelly VanEmbden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78E70C-1B38-4D42-911F-194697289F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2261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40 Years of Service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Michael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Scarpellini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99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53" y="365125"/>
            <a:ext cx="1076094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2020/2021 Retires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9B07-253E-854B-B730-436A4D804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26169" cy="3940174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2020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Darrell </a:t>
            </a:r>
            <a:r>
              <a:rPr lang="en-US" dirty="0" err="1"/>
              <a:t>Stefankow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Soutsay</a:t>
            </a:r>
            <a:r>
              <a:rPr lang="en-US" dirty="0"/>
              <a:t> </a:t>
            </a:r>
            <a:r>
              <a:rPr lang="en-US" dirty="0" err="1"/>
              <a:t>Boualavong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Suzanne Charlebois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78E70C-1B38-4D42-911F-194697289F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2261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165421-3025-45A4-A37B-7E0E84CDB613}"/>
              </a:ext>
            </a:extLst>
          </p:cNvPr>
          <p:cNvSpPr txBox="1">
            <a:spLocks/>
          </p:cNvSpPr>
          <p:nvPr/>
        </p:nvSpPr>
        <p:spPr>
          <a:xfrm>
            <a:off x="5973326" y="1825625"/>
            <a:ext cx="56425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u="sng" dirty="0"/>
              <a:t>Special Mention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Randy Halverson (2020)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Viv Gibbons (2021)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Dave </a:t>
            </a:r>
            <a:r>
              <a:rPr lang="en-US" dirty="0" err="1"/>
              <a:t>Kivi</a:t>
            </a:r>
            <a:r>
              <a:rPr lang="en-US" dirty="0"/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2629453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7474-9CD0-3644-B479-B332216E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53" y="365125"/>
            <a:ext cx="1076094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Contractor Employee Milestone Recognition</a:t>
            </a:r>
            <a:br>
              <a:rPr lang="en-US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78E70C-1B38-4D42-911F-194697289F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4226169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CB91754-FEA5-4A5A-947B-BD5B2CACB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526" y="1495931"/>
            <a:ext cx="10515600" cy="3940174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Retirees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Steve McCool (Garson Pipe Contractors)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Dale Duxbury (Pioneer Construction)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Chris </a:t>
            </a:r>
            <a:r>
              <a:rPr lang="en-US" dirty="0" err="1"/>
              <a:t>Etmanki</a:t>
            </a:r>
            <a:r>
              <a:rPr lang="en-US" dirty="0"/>
              <a:t> (Pioneer Construction)</a:t>
            </a:r>
          </a:p>
        </p:txBody>
      </p:sp>
    </p:spTree>
    <p:extLst>
      <p:ext uri="{BB962C8B-B14F-4D97-AF65-F5344CB8AC3E}">
        <p14:creationId xmlns:p14="http://schemas.microsoft.com/office/powerpoint/2010/main" val="403270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F754FD-7014-8945-BA6F-109493F73484}"/>
              </a:ext>
            </a:extLst>
          </p:cNvPr>
          <p:cNvSpPr txBox="1">
            <a:spLocks/>
          </p:cNvSpPr>
          <p:nvPr/>
        </p:nvSpPr>
        <p:spPr bwMode="auto">
          <a:xfrm>
            <a:off x="838200" y="656442"/>
            <a:ext cx="9031021" cy="85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2021 Program – By The Numbers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50000"/>
                </a:srgbClr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93910" y="1513753"/>
            <a:ext cx="7411871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pitchFamily="2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32 contracts tendered, $79.9M spent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Rehabilitated 45.0 lane km’s of roadway at 21 locations.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Installed 7,650 m of active transportation including sidewalk and trails at 10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Installed 7,685m of concrete curb and gutter at 9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Preformed 6,850 m of sanitary lining at 41 locations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pitchFamily="2" charset="2"/>
              <a:buChar char="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017" y="826842"/>
            <a:ext cx="2592476" cy="32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49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F754FD-7014-8945-BA6F-109493F73484}"/>
              </a:ext>
            </a:extLst>
          </p:cNvPr>
          <p:cNvSpPr txBox="1">
            <a:spLocks/>
          </p:cNvSpPr>
          <p:nvPr/>
        </p:nvSpPr>
        <p:spPr bwMode="auto">
          <a:xfrm>
            <a:off x="838200" y="656442"/>
            <a:ext cx="9031021" cy="85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2021 Program – By The Numbers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50000"/>
                </a:srgbClr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93910" y="1513753"/>
            <a:ext cx="7411871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Preformed 1,675 m of watermain lining at 6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Replaced 6,760 m of watermain at 8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Replaced 4,745 m of sanitary and storm sewer at 7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Rehabilitated 3 bridges 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Replaced 7 bridges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pitchFamily="2" charset="2"/>
              <a:buChar char="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342900" marR="0" lvl="0" indent="-342900" eaLnBrk="0" fontAlgn="base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017" y="826842"/>
            <a:ext cx="2592476" cy="32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0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F754FD-7014-8945-BA6F-109493F73484}"/>
              </a:ext>
            </a:extLst>
          </p:cNvPr>
          <p:cNvSpPr txBox="1">
            <a:spLocks/>
          </p:cNvSpPr>
          <p:nvPr/>
        </p:nvSpPr>
        <p:spPr bwMode="auto">
          <a:xfrm>
            <a:off x="838200" y="656442"/>
            <a:ext cx="9031021" cy="85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2021 Program – By The Numbers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50000"/>
                </a:srgbClr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93910" y="1513753"/>
            <a:ext cx="7411871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1 new pedestrian cross overs and 1 pedestrian traffic signal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Upgraded 1 intersection traffic signals 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Installed 1,850 m of guiderail at 3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Installed 8,410 m of rumble strip at 5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11,100 m of paved shoulders at 5 locations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eaLnBrk="0" fontAlgn="base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017" y="826842"/>
            <a:ext cx="2592476" cy="32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217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F754FD-7014-8945-BA6F-109493F73484}"/>
              </a:ext>
            </a:extLst>
          </p:cNvPr>
          <p:cNvSpPr txBox="1">
            <a:spLocks/>
          </p:cNvSpPr>
          <p:nvPr/>
        </p:nvSpPr>
        <p:spPr bwMode="auto">
          <a:xfrm>
            <a:off x="838200" y="656442"/>
            <a:ext cx="9031021" cy="85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2021 Program – By The Numbers</a:t>
            </a:r>
            <a:endParaRPr kumimoji="0" lang="en-US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50000"/>
                </a:srgbClr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93910" y="1513753"/>
            <a:ext cx="7411871" cy="42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2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Completed 16,355 </a:t>
            </a:r>
            <a:r>
              <a:rPr lang="en-US" sz="2800" kern="1200" dirty="0" err="1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sq.m</a:t>
            </a: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large asphalt patches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33 new streetlights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Rehabilitated 1 lagoon 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Upgraded 1 Aeration System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Installed 890 m of culverts at 15 locations</a:t>
            </a:r>
          </a:p>
          <a:p>
            <a:pPr>
              <a:buClr>
                <a:srgbClr val="90C226"/>
              </a:buClr>
              <a:defRPr/>
            </a:pPr>
            <a:r>
              <a:rPr lang="en-US" sz="2800" kern="12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Upgraded 1 booster station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kern="1200" dirty="0">
              <a:solidFill>
                <a:srgbClr val="40404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90C226"/>
              </a:buClr>
              <a:defRPr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eaLnBrk="0" fontAlgn="base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pitchFamily="2" charset="2"/>
              <a:buChar char="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017" y="826842"/>
            <a:ext cx="2592476" cy="32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88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411</Words>
  <Application>Microsoft Office PowerPoint</Application>
  <PresentationFormat>Widescreen</PresentationFormat>
  <Paragraphs>114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Helvetica</vt:lpstr>
      <vt:lpstr>Symbol</vt:lpstr>
      <vt:lpstr>Trebuchet MS</vt:lpstr>
      <vt:lpstr>Wingdings</vt:lpstr>
      <vt:lpstr>Wingdings 3</vt:lpstr>
      <vt:lpstr>Office Theme</vt:lpstr>
      <vt:lpstr>1_Office Theme</vt:lpstr>
      <vt:lpstr>2_Office Theme</vt:lpstr>
      <vt:lpstr>2021 Accomplishments</vt:lpstr>
      <vt:lpstr>Employee Years of Service Recognition - 2021</vt:lpstr>
      <vt:lpstr>  Employee Years of Service Recognition - 2021 </vt:lpstr>
      <vt:lpstr>  2020/2021 Retires </vt:lpstr>
      <vt:lpstr>  Contractor Employee Milestone Recognition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42</cp:revision>
  <dcterms:created xsi:type="dcterms:W3CDTF">2020-02-04T15:30:10Z</dcterms:created>
  <dcterms:modified xsi:type="dcterms:W3CDTF">2022-03-07T16:19:27Z</dcterms:modified>
</cp:coreProperties>
</file>