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  <p:sldMasterId id="2147483661" r:id="rId2"/>
    <p:sldMasterId id="2147483663" r:id="rId3"/>
    <p:sldMasterId id="2147483680" r:id="rId4"/>
  </p:sldMasterIdLst>
  <p:notesMasterIdLst>
    <p:notesMasterId r:id="rId20"/>
  </p:notesMasterIdLst>
  <p:sldIdLst>
    <p:sldId id="256" r:id="rId5"/>
    <p:sldId id="265" r:id="rId6"/>
    <p:sldId id="264" r:id="rId7"/>
    <p:sldId id="275" r:id="rId8"/>
    <p:sldId id="260" r:id="rId9"/>
    <p:sldId id="266" r:id="rId10"/>
    <p:sldId id="267" r:id="rId11"/>
    <p:sldId id="269" r:id="rId12"/>
    <p:sldId id="270" r:id="rId13"/>
    <p:sldId id="271" r:id="rId14"/>
    <p:sldId id="272" r:id="rId15"/>
    <p:sldId id="274" r:id="rId16"/>
    <p:sldId id="276" r:id="rId17"/>
    <p:sldId id="273" r:id="rId18"/>
    <p:sldId id="27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A0FE83-2F07-4AE3-87A4-CA34BBCEB7A8}" v="1" dt="2024-02-28T19:57:25.5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92"/>
    <p:restoredTop sz="94694"/>
  </p:normalViewPr>
  <p:slideViewPr>
    <p:cSldViewPr snapToGrid="0" snapToObjects="1">
      <p:cViewPr varScale="1">
        <p:scale>
          <a:sx n="67" d="100"/>
          <a:sy n="67" d="100"/>
        </p:scale>
        <p:origin x="5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James" userId="b986b250-3ce2-4a16-93d9-5541c2d15021" providerId="ADAL" clId="{E3A0FE83-2F07-4AE3-87A4-CA34BBCEB7A8}"/>
    <pc:docChg chg="custSel addSld delSld modSld">
      <pc:chgData name="Robert James" userId="b986b250-3ce2-4a16-93d9-5541c2d15021" providerId="ADAL" clId="{E3A0FE83-2F07-4AE3-87A4-CA34BBCEB7A8}" dt="2024-02-28T19:58:27.478" v="871" actId="20577"/>
      <pc:docMkLst>
        <pc:docMk/>
      </pc:docMkLst>
      <pc:sldChg chg="del">
        <pc:chgData name="Robert James" userId="b986b250-3ce2-4a16-93d9-5541c2d15021" providerId="ADAL" clId="{E3A0FE83-2F07-4AE3-87A4-CA34BBCEB7A8}" dt="2024-02-28T19:00:55.794" v="36" actId="2696"/>
        <pc:sldMkLst>
          <pc:docMk/>
          <pc:sldMk cId="1923922093" sldId="257"/>
        </pc:sldMkLst>
      </pc:sldChg>
      <pc:sldChg chg="modSp mod">
        <pc:chgData name="Robert James" userId="b986b250-3ce2-4a16-93d9-5541c2d15021" providerId="ADAL" clId="{E3A0FE83-2F07-4AE3-87A4-CA34BBCEB7A8}" dt="2024-02-28T19:08:10.457" v="122" actId="207"/>
        <pc:sldMkLst>
          <pc:docMk/>
          <pc:sldMk cId="135504604" sldId="260"/>
        </pc:sldMkLst>
        <pc:spChg chg="mod">
          <ac:chgData name="Robert James" userId="b986b250-3ce2-4a16-93d9-5541c2d15021" providerId="ADAL" clId="{E3A0FE83-2F07-4AE3-87A4-CA34BBCEB7A8}" dt="2024-02-28T19:08:10.457" v="122" actId="207"/>
          <ac:spMkLst>
            <pc:docMk/>
            <pc:sldMk cId="135504604" sldId="260"/>
            <ac:spMk id="3" creationId="{8F2166E4-D8FC-426C-F32C-5214F00D1752}"/>
          </ac:spMkLst>
        </pc:spChg>
      </pc:sldChg>
      <pc:sldChg chg="del">
        <pc:chgData name="Robert James" userId="b986b250-3ce2-4a16-93d9-5541c2d15021" providerId="ADAL" clId="{E3A0FE83-2F07-4AE3-87A4-CA34BBCEB7A8}" dt="2024-02-28T19:03:06.086" v="75" actId="2696"/>
        <pc:sldMkLst>
          <pc:docMk/>
          <pc:sldMk cId="4089305528" sldId="261"/>
        </pc:sldMkLst>
      </pc:sldChg>
      <pc:sldChg chg="del">
        <pc:chgData name="Robert James" userId="b986b250-3ce2-4a16-93d9-5541c2d15021" providerId="ADAL" clId="{E3A0FE83-2F07-4AE3-87A4-CA34BBCEB7A8}" dt="2024-02-28T19:01:07.113" v="37" actId="2696"/>
        <pc:sldMkLst>
          <pc:docMk/>
          <pc:sldMk cId="3153899705" sldId="262"/>
        </pc:sldMkLst>
      </pc:sldChg>
      <pc:sldChg chg="modSp mod">
        <pc:chgData name="Robert James" userId="b986b250-3ce2-4a16-93d9-5541c2d15021" providerId="ADAL" clId="{E3A0FE83-2F07-4AE3-87A4-CA34BBCEB7A8}" dt="2024-02-28T19:11:30.413" v="171" actId="20577"/>
        <pc:sldMkLst>
          <pc:docMk/>
          <pc:sldMk cId="2790686535" sldId="265"/>
        </pc:sldMkLst>
        <pc:spChg chg="mod">
          <ac:chgData name="Robert James" userId="b986b250-3ce2-4a16-93d9-5541c2d15021" providerId="ADAL" clId="{E3A0FE83-2F07-4AE3-87A4-CA34BBCEB7A8}" dt="2024-02-28T19:11:30.413" v="171" actId="20577"/>
          <ac:spMkLst>
            <pc:docMk/>
            <pc:sldMk cId="2790686535" sldId="265"/>
            <ac:spMk id="3" creationId="{3750956D-9A3E-F57F-7795-DD7A35ADB41E}"/>
          </ac:spMkLst>
        </pc:spChg>
      </pc:sldChg>
      <pc:sldChg chg="modSp mod">
        <pc:chgData name="Robert James" userId="b986b250-3ce2-4a16-93d9-5541c2d15021" providerId="ADAL" clId="{E3A0FE83-2F07-4AE3-87A4-CA34BBCEB7A8}" dt="2024-02-28T19:07:55.161" v="121" actId="20577"/>
        <pc:sldMkLst>
          <pc:docMk/>
          <pc:sldMk cId="3143819561" sldId="266"/>
        </pc:sldMkLst>
        <pc:spChg chg="mod">
          <ac:chgData name="Robert James" userId="b986b250-3ce2-4a16-93d9-5541c2d15021" providerId="ADAL" clId="{E3A0FE83-2F07-4AE3-87A4-CA34BBCEB7A8}" dt="2024-02-28T19:07:55.161" v="121" actId="20577"/>
          <ac:spMkLst>
            <pc:docMk/>
            <pc:sldMk cId="3143819561" sldId="266"/>
            <ac:spMk id="2" creationId="{2293D4D2-C04E-1297-C089-A5DFFFF707AB}"/>
          </ac:spMkLst>
        </pc:spChg>
      </pc:sldChg>
      <pc:sldChg chg="modSp mod">
        <pc:chgData name="Robert James" userId="b986b250-3ce2-4a16-93d9-5541c2d15021" providerId="ADAL" clId="{E3A0FE83-2F07-4AE3-87A4-CA34BBCEB7A8}" dt="2024-02-28T19:01:39.367" v="41" actId="20577"/>
        <pc:sldMkLst>
          <pc:docMk/>
          <pc:sldMk cId="3299581801" sldId="267"/>
        </pc:sldMkLst>
        <pc:spChg chg="mod">
          <ac:chgData name="Robert James" userId="b986b250-3ce2-4a16-93d9-5541c2d15021" providerId="ADAL" clId="{E3A0FE83-2F07-4AE3-87A4-CA34BBCEB7A8}" dt="2024-02-28T19:01:39.367" v="41" actId="20577"/>
          <ac:spMkLst>
            <pc:docMk/>
            <pc:sldMk cId="3299581801" sldId="267"/>
            <ac:spMk id="3" creationId="{8B8AEE7B-6573-E025-99CC-3E26B98C270A}"/>
          </ac:spMkLst>
        </pc:spChg>
      </pc:sldChg>
      <pc:sldChg chg="modSp mod">
        <pc:chgData name="Robert James" userId="b986b250-3ce2-4a16-93d9-5541c2d15021" providerId="ADAL" clId="{E3A0FE83-2F07-4AE3-87A4-CA34BBCEB7A8}" dt="2024-02-28T19:06:59.257" v="106" actId="207"/>
        <pc:sldMkLst>
          <pc:docMk/>
          <pc:sldMk cId="632576948" sldId="269"/>
        </pc:sldMkLst>
        <pc:spChg chg="mod">
          <ac:chgData name="Robert James" userId="b986b250-3ce2-4a16-93d9-5541c2d15021" providerId="ADAL" clId="{E3A0FE83-2F07-4AE3-87A4-CA34BBCEB7A8}" dt="2024-02-28T19:06:59.257" v="106" actId="207"/>
          <ac:spMkLst>
            <pc:docMk/>
            <pc:sldMk cId="632576948" sldId="269"/>
            <ac:spMk id="3" creationId="{0D61EBE0-FD5E-C1E1-7D7B-12ECCED776B2}"/>
          </ac:spMkLst>
        </pc:spChg>
      </pc:sldChg>
      <pc:sldChg chg="modSp mod">
        <pc:chgData name="Robert James" userId="b986b250-3ce2-4a16-93d9-5541c2d15021" providerId="ADAL" clId="{E3A0FE83-2F07-4AE3-87A4-CA34BBCEB7A8}" dt="2024-02-28T19:06:07.169" v="105" actId="20577"/>
        <pc:sldMkLst>
          <pc:docMk/>
          <pc:sldMk cId="684024793" sldId="271"/>
        </pc:sldMkLst>
        <pc:spChg chg="mod">
          <ac:chgData name="Robert James" userId="b986b250-3ce2-4a16-93d9-5541c2d15021" providerId="ADAL" clId="{E3A0FE83-2F07-4AE3-87A4-CA34BBCEB7A8}" dt="2024-02-28T19:06:07.169" v="105" actId="20577"/>
          <ac:spMkLst>
            <pc:docMk/>
            <pc:sldMk cId="684024793" sldId="271"/>
            <ac:spMk id="2" creationId="{80269CC1-1500-3AFC-05E8-49881CF81C2E}"/>
          </ac:spMkLst>
        </pc:spChg>
      </pc:sldChg>
      <pc:sldChg chg="modSp mod">
        <pc:chgData name="Robert James" userId="b986b250-3ce2-4a16-93d9-5541c2d15021" providerId="ADAL" clId="{E3A0FE83-2F07-4AE3-87A4-CA34BBCEB7A8}" dt="2024-02-28T19:05:01.157" v="88" actId="20577"/>
        <pc:sldMkLst>
          <pc:docMk/>
          <pc:sldMk cId="3541235810" sldId="273"/>
        </pc:sldMkLst>
        <pc:spChg chg="mod">
          <ac:chgData name="Robert James" userId="b986b250-3ce2-4a16-93d9-5541c2d15021" providerId="ADAL" clId="{E3A0FE83-2F07-4AE3-87A4-CA34BBCEB7A8}" dt="2024-02-28T19:05:01.157" v="88" actId="20577"/>
          <ac:spMkLst>
            <pc:docMk/>
            <pc:sldMk cId="3541235810" sldId="273"/>
            <ac:spMk id="3" creationId="{A7C0A1AE-37C5-B58F-1C81-B4E81C16B893}"/>
          </ac:spMkLst>
        </pc:spChg>
      </pc:sldChg>
      <pc:sldChg chg="modSp new mod">
        <pc:chgData name="Robert James" userId="b986b250-3ce2-4a16-93d9-5541c2d15021" providerId="ADAL" clId="{E3A0FE83-2F07-4AE3-87A4-CA34BBCEB7A8}" dt="2024-02-28T19:58:27.478" v="871" actId="20577"/>
        <pc:sldMkLst>
          <pc:docMk/>
          <pc:sldMk cId="448707811" sldId="276"/>
        </pc:sldMkLst>
        <pc:spChg chg="mod">
          <ac:chgData name="Robert James" userId="b986b250-3ce2-4a16-93d9-5541c2d15021" providerId="ADAL" clId="{E3A0FE83-2F07-4AE3-87A4-CA34BBCEB7A8}" dt="2024-02-28T19:19:26.269" v="576" actId="20577"/>
          <ac:spMkLst>
            <pc:docMk/>
            <pc:sldMk cId="448707811" sldId="276"/>
            <ac:spMk id="2" creationId="{E06B0C70-21CE-896D-500B-1648944E717C}"/>
          </ac:spMkLst>
        </pc:spChg>
        <pc:spChg chg="mod">
          <ac:chgData name="Robert James" userId="b986b250-3ce2-4a16-93d9-5541c2d15021" providerId="ADAL" clId="{E3A0FE83-2F07-4AE3-87A4-CA34BBCEB7A8}" dt="2024-02-28T19:58:27.478" v="871" actId="20577"/>
          <ac:spMkLst>
            <pc:docMk/>
            <pc:sldMk cId="448707811" sldId="276"/>
            <ac:spMk id="3" creationId="{2985F0D2-D862-D082-A994-233BFD0C5CD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7F2FD-B81C-3F4E-8530-C21E8FFE01E3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1CA52-9CA3-164C-B1E3-5748D03B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52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2005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121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013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746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8590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042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6128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689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4295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31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03E33-2980-F14F-A8DD-ABCF4E88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13ED0-CCD1-9749-B511-4D7AE2237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41786B-E677-F848-9B08-EEAA0AFC47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F82287-E6E2-2242-AAB0-236A7C5C9973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376A42EF-564B-5841-B142-6958553A56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7B0262-AD3F-EF4F-9263-63379A6F49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0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3537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988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606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210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8353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3867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451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843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608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973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752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F4EB0B-6D37-C293-27C6-ED91AF57B2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5064" y="5638235"/>
            <a:ext cx="3217030" cy="888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4C5950-B466-6466-A275-A723C87D2F03}"/>
              </a:ext>
            </a:extLst>
          </p:cNvPr>
          <p:cNvSpPr txBox="1"/>
          <p:nvPr userDrawn="1"/>
        </p:nvSpPr>
        <p:spPr>
          <a:xfrm>
            <a:off x="7347756" y="5259144"/>
            <a:ext cx="4505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i="0" dirty="0">
                <a:latin typeface="Helvetica" pitchFamily="2" charset="0"/>
              </a:rPr>
              <a:t>2019-2027 Strategic Plan Priorities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3840B216-7E6B-868E-5D7E-36F4D61630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1127701" y="929857"/>
            <a:ext cx="6175936" cy="57539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E61C32-8E39-0283-BF2B-910E04A4479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6482" y="5628476"/>
            <a:ext cx="7304630" cy="8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7715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82604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445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29485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2447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6952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2076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91747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42641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71908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8643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6C18C6-0C1D-0F59-17CA-1089BA7C24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EEE779-4334-59EB-DFFC-25F50AE7A8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016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6F41-49BC-B74D-A150-217526A4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F5964EFE-31E0-3444-B9BF-2E2C58815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0" y="3167088"/>
            <a:ext cx="3961579" cy="369091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0B2937-FD2D-7B4B-93CE-0674C7734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0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175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29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214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133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22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13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40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C4CB595-214F-1F45-A56F-88EFB41AF9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86AE8-F87F-384B-9BCF-8C0CB7BEB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325FB-3002-4143-915B-734F1E672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40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0DBA15-9C69-B344-AA0B-2768721479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5FBB64-6EA8-E84A-9E04-FD94E9EAFC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1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D03B47-32F8-A742-BE46-756ED966CA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11537E-EA44-0A4A-9409-EA3E563835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365138" y="2950790"/>
            <a:ext cx="3461724" cy="9564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65ED1E-159D-2F40-9D06-5E387FD190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6482" y="5638235"/>
            <a:ext cx="7304630" cy="8888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3B4944-1BDE-484F-BD4A-C1EB237210FB}"/>
              </a:ext>
            </a:extLst>
          </p:cNvPr>
          <p:cNvSpPr txBox="1"/>
          <p:nvPr userDrawn="1"/>
        </p:nvSpPr>
        <p:spPr>
          <a:xfrm>
            <a:off x="450888" y="5973052"/>
            <a:ext cx="36579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err="1">
                <a:latin typeface="Helvetica" pitchFamily="2" charset="0"/>
              </a:rPr>
              <a:t>greatersudbury.ca</a:t>
            </a:r>
            <a:endParaRPr lang="en-US" sz="30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3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69E6A1-4679-0C43-A43A-0EECCD0BD9BA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28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C4E929-FAC2-D3B4-F51E-201883BD1267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7089AF-8A7F-AB0A-3DF8-0167223AF8AC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rcRect/>
          <a:stretch/>
        </p:blipFill>
        <p:spPr>
          <a:xfrm>
            <a:off x="4144518" y="6075579"/>
            <a:ext cx="1710698" cy="4726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586CBE-D6B8-B3AE-632F-3EACABD44952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7313626" y="6042535"/>
            <a:ext cx="4427486" cy="53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95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reatersudbury.ca/live/transportation-parking-and-roads/traffic-interruptions-or-road-closures/" TargetMode="External"/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eatersudbury.ca/live/transportation-parking-and-roads/traffic-interruptions-or-road-closures/" TargetMode="Externa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B575-85F1-2B48-BB27-F2568A644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6725" y="10414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Road Occupancy/Closures, Asphalt Degradation and Associated Fees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098FC3-97F8-CA46-A483-1EB03F839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2705" y="3984943"/>
            <a:ext cx="3394710" cy="1655762"/>
          </a:xfrm>
        </p:spPr>
        <p:txBody>
          <a:bodyPr/>
          <a:lstStyle/>
          <a:p>
            <a:r>
              <a:rPr lang="en-US" dirty="0"/>
              <a:t>Presented by:</a:t>
            </a:r>
          </a:p>
          <a:p>
            <a:r>
              <a:rPr lang="en-US" dirty="0"/>
              <a:t>Robert James</a:t>
            </a:r>
          </a:p>
        </p:txBody>
      </p:sp>
    </p:spTree>
    <p:extLst>
      <p:ext uri="{BB962C8B-B14F-4D97-AF65-F5344CB8AC3E}">
        <p14:creationId xmlns:p14="http://schemas.microsoft.com/office/powerpoint/2010/main" val="2628380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69CC1-1500-3AFC-05E8-49881CF81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65125"/>
            <a:ext cx="11328400" cy="1325563"/>
          </a:xfrm>
        </p:spPr>
        <p:txBody>
          <a:bodyPr>
            <a:noAutofit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Road Closure - Certificate of Insurance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37DCA6-4D46-7676-AD13-3BB0C582DF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863" y="2871818"/>
            <a:ext cx="8596312" cy="2458976"/>
          </a:xfrm>
        </p:spPr>
      </p:pic>
    </p:spTree>
    <p:extLst>
      <p:ext uri="{BB962C8B-B14F-4D97-AF65-F5344CB8AC3E}">
        <p14:creationId xmlns:p14="http://schemas.microsoft.com/office/powerpoint/2010/main" val="684024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A9376-C84A-6A0C-894D-A05C1455F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A4F4F8F-4A8E-BE85-A511-0FCA98E2C8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1737" y="204537"/>
            <a:ext cx="9805737" cy="6460958"/>
          </a:xfrm>
        </p:spPr>
      </p:pic>
    </p:spTree>
    <p:extLst>
      <p:ext uri="{BB962C8B-B14F-4D97-AF65-F5344CB8AC3E}">
        <p14:creationId xmlns:p14="http://schemas.microsoft.com/office/powerpoint/2010/main" val="538437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B1CB3-6E4F-8566-0D0F-61B4FC2F8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Traffic Control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14929-1BAF-D8F9-92F8-7AB5DFBA9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26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Anytime you are diverting vehicle or pedestrian traffic you will need to create a traffic control plan.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Traffic management plans need to be drafted based on the Ontario Traffic Manual’s Book 7 (Temporary Conditions).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The City does not provide assistance for the creation of traffic control plans. If you are unable to make your own traffic plan, you should hire a third party to create a plan.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6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Pedestrian and vehicle traffic must be addressed on the traffic control plan.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84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0C70-21CE-896D-500B-1648944E7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4958"/>
            <a:ext cx="10515600" cy="1325563"/>
          </a:xfrm>
        </p:spPr>
        <p:txBody>
          <a:bodyPr>
            <a:normAutofit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Pronto – Create an Account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5F0D2-D862-D082-A994-233BFD0C5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517" y="1234123"/>
            <a:ext cx="7050025" cy="512737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You can now enter your own application.                        The city began the use of this software with                      Technical Services in October 2023. </a:t>
            </a:r>
          </a:p>
          <a:p>
            <a:r>
              <a:rPr lang="en-US" sz="2600" dirty="0"/>
              <a:t>Go to the city web site:</a:t>
            </a:r>
            <a:r>
              <a:rPr lang="en-US" sz="2600" dirty="0">
                <a:hlinkClick r:id="rId2"/>
              </a:rPr>
              <a:t> www.greatersudbury.ca/live/transportation-parking-and-roads/traffic-interruptions-or-road-closures</a:t>
            </a:r>
            <a:endParaRPr lang="en-US" sz="2600" dirty="0"/>
          </a:p>
          <a:p>
            <a:r>
              <a:rPr lang="en-US" sz="2600" dirty="0"/>
              <a:t>Create an Account in Pronto.</a:t>
            </a:r>
          </a:p>
          <a:p>
            <a:r>
              <a:rPr lang="en-US" sz="2600" dirty="0"/>
              <a:t>Once you have an account, you may create your own application and submit it. You can watch the status of the application.</a:t>
            </a:r>
          </a:p>
          <a:p>
            <a:r>
              <a:rPr lang="en-US" sz="2600" dirty="0"/>
              <a:t>You will receive an email notification when your permit has been approved.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9C389D-E657-8AE7-3208-EC7BD7232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858" y="1234123"/>
            <a:ext cx="4652981" cy="37524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8707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99621-433B-7F10-2EF7-24335527B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051" y="343616"/>
            <a:ext cx="10515600" cy="1325563"/>
          </a:xfrm>
        </p:spPr>
        <p:txBody>
          <a:bodyPr>
            <a:normAutofit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Asphalt Degradation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0A1AE-37C5-B58F-1C81-B4E81C16B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729" y="1487424"/>
            <a:ext cx="8888263" cy="4513280"/>
          </a:xfrm>
        </p:spPr>
        <p:txBody>
          <a:bodyPr>
            <a:normAutofit/>
          </a:bodyPr>
          <a:lstStyle/>
          <a:p>
            <a:r>
              <a:rPr lang="en-US" sz="2700" dirty="0"/>
              <a:t>The City maintains a </a:t>
            </a:r>
            <a:r>
              <a:rPr lang="en-US" sz="2700" b="1" dirty="0"/>
              <a:t>3 year no-cut policy</a:t>
            </a:r>
            <a:r>
              <a:rPr lang="en-US" sz="2700" dirty="0"/>
              <a:t>. </a:t>
            </a:r>
          </a:p>
          <a:p>
            <a:r>
              <a:rPr lang="en-US" sz="2700" dirty="0"/>
              <a:t>If there was a specific circumstance approved for the cut, there would be a $53 per </a:t>
            </a:r>
            <a:r>
              <a:rPr lang="en-US" sz="2700" dirty="0" err="1"/>
              <a:t>sq.m</a:t>
            </a:r>
            <a:r>
              <a:rPr lang="en-US" sz="2700" dirty="0"/>
              <a:t>. fee. </a:t>
            </a:r>
          </a:p>
          <a:p>
            <a:r>
              <a:rPr lang="en-US" sz="2700" dirty="0"/>
              <a:t>Greater than 3 and less than 5 yrs. = $44 per </a:t>
            </a:r>
            <a:r>
              <a:rPr lang="en-US" sz="2700" dirty="0" err="1"/>
              <a:t>sq.m</a:t>
            </a:r>
            <a:r>
              <a:rPr lang="en-US" sz="2700" dirty="0"/>
              <a:t>.</a:t>
            </a:r>
          </a:p>
          <a:p>
            <a:r>
              <a:rPr lang="en-US" sz="2700" dirty="0"/>
              <a:t>Greater than 5 and less than 7 yrs. = $36 per </a:t>
            </a:r>
            <a:r>
              <a:rPr lang="en-US" sz="2700" dirty="0" err="1"/>
              <a:t>sq.m</a:t>
            </a:r>
            <a:r>
              <a:rPr lang="en-US" sz="2700" dirty="0"/>
              <a:t>.</a:t>
            </a:r>
          </a:p>
          <a:p>
            <a:r>
              <a:rPr lang="en-US" sz="2700" dirty="0"/>
              <a:t>Greater than 7 and less than 10 yrs. = $22 per </a:t>
            </a:r>
            <a:r>
              <a:rPr lang="en-US" sz="2700" dirty="0" err="1"/>
              <a:t>sq.m</a:t>
            </a:r>
            <a:r>
              <a:rPr lang="en-US" sz="2700" dirty="0"/>
              <a:t>.</a:t>
            </a:r>
          </a:p>
          <a:p>
            <a:r>
              <a:rPr lang="en-US" sz="2700" dirty="0"/>
              <a:t>Greater than 10 yrs. = $9.50 per </a:t>
            </a:r>
            <a:r>
              <a:rPr lang="en-US" sz="2700" dirty="0" err="1"/>
              <a:t>sq.m</a:t>
            </a:r>
            <a:r>
              <a:rPr lang="en-US" sz="2700" dirty="0"/>
              <a:t>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D27E6E7-F1D7-BD30-A118-338FDA3E96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7" r="29346" b="-1"/>
          <a:stretch/>
        </p:blipFill>
        <p:spPr bwMode="auto">
          <a:xfrm>
            <a:off x="8819535" y="137477"/>
            <a:ext cx="3262737" cy="5681472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235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F28A8-C58D-98FE-1CD4-45FD86F1E5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688185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DD8F8-BF3F-86F4-8E76-1CF6BF469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Discussion: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0956D-9A3E-F57F-7795-DD7A35ADB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Road Occupancy Permit</a:t>
            </a:r>
          </a:p>
          <a:p>
            <a:r>
              <a:rPr lang="en-US" dirty="0"/>
              <a:t>Road Closure Permit</a:t>
            </a:r>
          </a:p>
          <a:p>
            <a:r>
              <a:rPr lang="en-US" dirty="0"/>
              <a:t>Pronto – Create your own account</a:t>
            </a:r>
          </a:p>
          <a:p>
            <a:r>
              <a:rPr lang="en-US" dirty="0"/>
              <a:t>Asphalt Degradation</a:t>
            </a:r>
          </a:p>
          <a:p>
            <a:r>
              <a:rPr lang="en-US" dirty="0"/>
              <a:t>Fees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www.greatersudbury.ca/live/transportation-parking-and-roads/traffic-interruptions-or-road-closures/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197B76-2164-CEAC-0370-7F55A3C681CE}"/>
              </a:ext>
            </a:extLst>
          </p:cNvPr>
          <p:cNvSpPr txBox="1"/>
          <p:nvPr/>
        </p:nvSpPr>
        <p:spPr>
          <a:xfrm>
            <a:off x="838201" y="3108293"/>
            <a:ext cx="109998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                         </a:t>
            </a:r>
          </a:p>
          <a:p>
            <a:endParaRPr lang="en-US">
              <a:solidFill>
                <a:schemeClr val="accent2">
                  <a:lumMod val="75000"/>
                </a:schemeClr>
              </a:solidFill>
            </a:endParaRPr>
          </a:p>
          <a:p>
            <a:endParaRPr lang="en-US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686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9B25B-2780-DFAF-D4D1-89BB5E65C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75136CD-427C-919C-6172-55079CEC35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453" y="216568"/>
            <a:ext cx="11249525" cy="6424863"/>
          </a:xfrm>
        </p:spPr>
      </p:pic>
    </p:spTree>
    <p:extLst>
      <p:ext uri="{BB962C8B-B14F-4D97-AF65-F5344CB8AC3E}">
        <p14:creationId xmlns:p14="http://schemas.microsoft.com/office/powerpoint/2010/main" val="1451754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036D2-8A69-DA87-AFB2-7DB827241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25528A3-6462-5650-2F0F-FAC215368B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980" y="276727"/>
            <a:ext cx="11405936" cy="5751094"/>
          </a:xfrm>
        </p:spPr>
      </p:pic>
    </p:spTree>
    <p:extLst>
      <p:ext uri="{BB962C8B-B14F-4D97-AF65-F5344CB8AC3E}">
        <p14:creationId xmlns:p14="http://schemas.microsoft.com/office/powerpoint/2010/main" val="265323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3175F-8EDB-4429-B551-654A3EECE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Road Occupancy Permit (ROP)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166E4-D8FC-426C-F32C-5214F00D1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Physical changes to the 2024 ROP Form</a:t>
            </a:r>
          </a:p>
          <a:p>
            <a:r>
              <a:rPr lang="en-US" dirty="0"/>
              <a:t>Cost: $57.00 per calendar day. Payment by cash, cheque, debit, credit at TDS or Clerk can call and take C.C. payment by phone or monthly invoicing.</a:t>
            </a:r>
          </a:p>
          <a:p>
            <a:r>
              <a:rPr lang="en-US" dirty="0"/>
              <a:t>Timeline: 5 business days for processing.</a:t>
            </a:r>
          </a:p>
          <a:p>
            <a:r>
              <a:rPr lang="en-US" dirty="0"/>
              <a:t>Requirements: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Traffic Control Plan (OTM Book 7)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Certificate of Insurance for $5 million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Application – signed/initialed. (</a:t>
            </a:r>
            <a:r>
              <a:rPr lang="en-US" sz="2600" dirty="0">
                <a:solidFill>
                  <a:srgbClr val="FF0000"/>
                </a:solidFill>
              </a:rPr>
              <a:t>No longer required)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35504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D4D2-C04E-1297-C089-A5DFFFF70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ROP – Certificate of Insurance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3768FDF-149C-DD77-21E9-E62C091A29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69512"/>
            <a:ext cx="10515600" cy="3052400"/>
          </a:xfrm>
        </p:spPr>
      </p:pic>
    </p:spTree>
    <p:extLst>
      <p:ext uri="{BB962C8B-B14F-4D97-AF65-F5344CB8AC3E}">
        <p14:creationId xmlns:p14="http://schemas.microsoft.com/office/powerpoint/2010/main" val="3143819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6E342-4E9A-5B00-3DF7-B74759263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20" y="500221"/>
            <a:ext cx="10647210" cy="1325563"/>
          </a:xfrm>
        </p:spPr>
        <p:txBody>
          <a:bodyPr>
            <a:normAutofit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Road Closure Permit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AEE7B-6573-E025-99CC-3E26B98C2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735" y="1835944"/>
            <a:ext cx="7630084" cy="4704079"/>
          </a:xfrm>
        </p:spPr>
        <p:txBody>
          <a:bodyPr>
            <a:normAutofit/>
          </a:bodyPr>
          <a:lstStyle/>
          <a:p>
            <a:r>
              <a:rPr lang="en-US" dirty="0"/>
              <a:t>Physical changes to the 2024 Permit form.</a:t>
            </a:r>
          </a:p>
          <a:p>
            <a:r>
              <a:rPr lang="en-US" dirty="0"/>
              <a:t>Cost: $116 flat rate, cash, debit, credit or cheque. Clerks can call for C.C. payment over the phone or monthly invoice.</a:t>
            </a:r>
          </a:p>
          <a:p>
            <a:r>
              <a:rPr lang="en-US" dirty="0"/>
              <a:t>Timeline: Minimum 3 weeks for processing.</a:t>
            </a:r>
          </a:p>
          <a:p>
            <a:r>
              <a:rPr lang="en-US" dirty="0"/>
              <a:t>Requirements: Signage notifying public one week in advance of the closure.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Poor driving conditions prompt road closures in southern Manitoba | CTV ...">
            <a:extLst>
              <a:ext uri="{FF2B5EF4-FFF2-40B4-BE49-F238E27FC236}">
                <a16:creationId xmlns:a16="http://schemas.microsoft.com/office/drawing/2014/main" id="{4A6717FC-1415-0D7B-0026-2C28C9A94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641" y="1825784"/>
            <a:ext cx="4421624" cy="2488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99581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75CD-9D5F-83E2-8528-2AD8723A7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1EBE0-FD5E-C1E1-7D7B-12ECCED77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128" y="1887664"/>
            <a:ext cx="7391400" cy="330403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700" dirty="0"/>
              <a:t>Traffic Control Plan/Detour (OTM Book 7).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700" dirty="0"/>
              <a:t>Certificate of Insurance for $5 million,                  naming the City of Greater Sudbury as an additional insurer.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700" dirty="0"/>
              <a:t>The application, signed and initialed.                               (</a:t>
            </a:r>
            <a:r>
              <a:rPr lang="en-US" sz="2700" dirty="0">
                <a:solidFill>
                  <a:srgbClr val="FF0000"/>
                </a:solidFill>
              </a:rPr>
              <a:t>No longer required</a:t>
            </a:r>
            <a:r>
              <a:rPr lang="en-US" sz="2700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700" dirty="0"/>
              <a:t>Notification letters to area residents.</a:t>
            </a:r>
          </a:p>
        </p:txBody>
      </p:sp>
      <p:pic>
        <p:nvPicPr>
          <p:cNvPr id="1026" name="Picture 2" descr="GUIDELINES FOR AUTHOR, EDITOR, AND REVIEWER - IOER International ...">
            <a:extLst>
              <a:ext uri="{FF2B5EF4-FFF2-40B4-BE49-F238E27FC236}">
                <a16:creationId xmlns:a16="http://schemas.microsoft.com/office/drawing/2014/main" id="{0A802F77-B0F1-6FDA-AFBD-101743B8A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790" y="1339470"/>
            <a:ext cx="3827842" cy="382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576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5671C-800D-2E13-C04C-79D40E6F0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1770"/>
            <a:ext cx="10515600" cy="1325563"/>
          </a:xfrm>
        </p:spPr>
        <p:txBody>
          <a:bodyPr>
            <a:normAutofit/>
          </a:bodyPr>
          <a:lstStyle/>
          <a:p>
            <a:r>
              <a:rPr lang="en-US" sz="5000" dirty="0">
                <a:solidFill>
                  <a:schemeClr val="accent2">
                    <a:lumMod val="75000"/>
                  </a:schemeClr>
                </a:solidFill>
              </a:rPr>
              <a:t>Notification Letter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D7F2B-1836-AE77-C477-B17A735A5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767"/>
            <a:ext cx="10515600" cy="39401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This includes the company or application name and contact</a:t>
            </a:r>
          </a:p>
          <a:p>
            <a:pPr marL="0" indent="0">
              <a:buNone/>
            </a:pPr>
            <a:r>
              <a:rPr lang="en-US" sz="27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information, location of closure, purpose of closure, timeline and</a:t>
            </a:r>
          </a:p>
          <a:p>
            <a:pPr marL="0" indent="0">
              <a:buNone/>
            </a:pPr>
            <a:r>
              <a:rPr lang="en-US" sz="27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any other pertinent information. The Notification Letter should be</a:t>
            </a:r>
          </a:p>
          <a:p>
            <a:pPr marL="0" indent="0">
              <a:buNone/>
            </a:pPr>
            <a:r>
              <a:rPr lang="en-US" sz="27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submitted to the City of Greater Sudbury as well as any residents</a:t>
            </a:r>
          </a:p>
          <a:p>
            <a:pPr marL="0" indent="0">
              <a:buNone/>
            </a:pPr>
            <a:r>
              <a:rPr lang="en-US" sz="2700" b="0" i="0" dirty="0">
                <a:solidFill>
                  <a:srgbClr val="333333"/>
                </a:solidFill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and businesses in the area.</a:t>
            </a:r>
            <a:endParaRPr lang="en-US" sz="27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28921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acet">
  <a:themeElements>
    <a:clrScheme name="Custom 8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D2C408"/>
      </a:accent1>
      <a:accent2>
        <a:srgbClr val="8AB833"/>
      </a:accent2>
      <a:accent3>
        <a:srgbClr val="FFFF00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3099</TotalTime>
  <Words>589</Words>
  <Application>Microsoft Office PowerPoint</Application>
  <PresentationFormat>Widescreen</PresentationFormat>
  <Paragraphs>59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Helvetica</vt:lpstr>
      <vt:lpstr>Trebuchet MS</vt:lpstr>
      <vt:lpstr>Wingdings</vt:lpstr>
      <vt:lpstr>Wingdings 3</vt:lpstr>
      <vt:lpstr>1_Office Theme</vt:lpstr>
      <vt:lpstr>2_Office Theme</vt:lpstr>
      <vt:lpstr>Facet</vt:lpstr>
      <vt:lpstr>1_Facet</vt:lpstr>
      <vt:lpstr>Road Occupancy/Closures, Asphalt Degradation and Associated Fees</vt:lpstr>
      <vt:lpstr>Discussion:</vt:lpstr>
      <vt:lpstr>PowerPoint Presentation</vt:lpstr>
      <vt:lpstr>PowerPoint Presentation</vt:lpstr>
      <vt:lpstr>Road Occupancy Permit (ROP)</vt:lpstr>
      <vt:lpstr>ROP – Certificate of Insurance</vt:lpstr>
      <vt:lpstr>Road Closure Permit</vt:lpstr>
      <vt:lpstr>Requirements</vt:lpstr>
      <vt:lpstr>Notification Letter</vt:lpstr>
      <vt:lpstr>Road Closure - Certificate of Insurance</vt:lpstr>
      <vt:lpstr>PowerPoint Presentation</vt:lpstr>
      <vt:lpstr>Traffic Control Plans</vt:lpstr>
      <vt:lpstr>Pronto – Create an Account</vt:lpstr>
      <vt:lpstr>Asphalt Degradation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Maurissa Zuccolo</dc:creator>
  <cp:lastModifiedBy>Lesley Ketchabaw</cp:lastModifiedBy>
  <cp:revision>26</cp:revision>
  <cp:lastPrinted>2023-04-20T19:02:25Z</cp:lastPrinted>
  <dcterms:created xsi:type="dcterms:W3CDTF">2020-02-04T15:30:10Z</dcterms:created>
  <dcterms:modified xsi:type="dcterms:W3CDTF">2024-03-05T21:12:19Z</dcterms:modified>
</cp:coreProperties>
</file>