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147469902" r:id="rId2"/>
    <p:sldId id="957" r:id="rId3"/>
    <p:sldId id="2147469906" r:id="rId4"/>
    <p:sldId id="2147469907" r:id="rId5"/>
    <p:sldId id="2147469908" r:id="rId6"/>
    <p:sldId id="2147469904" r:id="rId7"/>
    <p:sldId id="214746990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6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14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B864AC-9245-4081-9719-9EF328FAFE95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B9663E-66F6-4824-A01B-4B7C347AEA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885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471488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Only use title case for the title of your deck. Use sentence case everywhere else.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7230B-0A50-4587-B9D2-570A84B9F29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1467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471488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7230B-0A50-4587-B9D2-570A84B9F29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9184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471488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7230B-0A50-4587-B9D2-570A84B9F29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0938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471488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7230B-0A50-4587-B9D2-570A84B9F29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8758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471488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7230B-0A50-4587-B9D2-570A84B9F29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74426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471488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Gold accent bars can be used across the left side of boxes or images.</a:t>
            </a:r>
          </a:p>
          <a:p>
            <a:r>
              <a:rPr lang="en-US" dirty="0"/>
              <a:t>Minimum icon size is 0.25-inch diameter (0.635 cm)</a:t>
            </a:r>
          </a:p>
          <a:p>
            <a:r>
              <a:rPr lang="en-US" dirty="0"/>
              <a:t>Only use icons on a white or light grey (#EAEBEB) background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7230B-0A50-4587-B9D2-570A84B9F29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24355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471488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7230B-0A50-4587-B9D2-570A84B9F29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2033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microsoft.com/office/2007/relationships/hdphoto" Target="../media/hdphoto4.wdp"/><Relationship Id="rId4" Type="http://schemas.openxmlformats.org/officeDocument/2006/relationships/image" Target="../media/image6.png"/><Relationship Id="rId9" Type="http://schemas.openxmlformats.org/officeDocument/2006/relationships/image" Target="../media/image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microsoft.com/office/2007/relationships/hdphoto" Target="../media/hdphoto6.wdp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77" y="416891"/>
            <a:ext cx="10238380" cy="546305"/>
          </a:xfrm>
        </p:spPr>
        <p:txBody>
          <a:bodyPr anchor="t" anchorCtr="0"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977" y="1482888"/>
            <a:ext cx="10515600" cy="4351338"/>
          </a:xfrm>
        </p:spPr>
        <p:txBody>
          <a:bodyPr/>
          <a:lstStyle>
            <a:lvl1pPr>
              <a:lnSpc>
                <a:spcPct val="100000"/>
              </a:lnSpc>
              <a:spcAft>
                <a:spcPts val="300"/>
              </a:spcAft>
              <a:defRPr/>
            </a:lvl1pPr>
            <a:lvl2pPr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defRPr/>
            </a:lvl2pPr>
            <a:lvl3pPr marL="691200" indent="-174625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buFont typeface="System Font Regular"/>
              <a:buChar char="&gt;"/>
              <a:defRPr/>
            </a:lvl3pPr>
            <a:lvl4pPr marL="867600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defRPr/>
            </a:lvl4pPr>
            <a:lvl5pPr marL="1033200" indent="-172800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buFont typeface="System Font Regular"/>
              <a:buChar char="–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 b="0"/>
            </a:lvl1pPr>
          </a:lstStyle>
          <a:p>
            <a:fld id="{50A71C89-2D7F-4DE3-B686-B567B7CE4A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4"/>
          </p:nvPr>
        </p:nvSpPr>
        <p:spPr>
          <a:xfrm>
            <a:off x="419100" y="6466584"/>
            <a:ext cx="6662738" cy="276293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776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67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Offshore wind turbines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100"/>
                    </a14:imgEffect>
                    <a14:imgEffect>
                      <a14:saturation sat="4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036" t="1" r="202" b="2573"/>
          <a:stretch/>
        </p:blipFill>
        <p:spPr bwMode="auto">
          <a:xfrm>
            <a:off x="9136800" y="1152000"/>
            <a:ext cx="3045600" cy="4658400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50" descr="Natural gas station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  <a14:imgEffect>
                      <a14:saturation sa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" r="2077" b="286"/>
          <a:stretch/>
        </p:blipFill>
        <p:spPr>
          <a:xfrm>
            <a:off x="3045600" y="1152000"/>
            <a:ext cx="3045600" cy="4658400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</p:pic>
      <p:pic>
        <p:nvPicPr>
          <p:cNvPr id="53" name="Picture 2" descr="Bank of natural gas meters"/>
          <p:cNvPicPr>
            <a:picLocks noChangeAspect="1" noChangeArrowheads="1"/>
          </p:cNvPicPr>
          <p:nvPr userDrawn="1"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5900"/>
                    </a14:imgEffect>
                    <a14:imgEffect>
                      <a14:saturation sat="5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1" r="726" b="2488"/>
          <a:stretch/>
        </p:blipFill>
        <p:spPr bwMode="auto">
          <a:xfrm>
            <a:off x="6091200" y="1152000"/>
            <a:ext cx="3045600" cy="4658400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Storage tank">
            <a:extLst>
              <a:ext uri="{FF2B5EF4-FFF2-40B4-BE49-F238E27FC236}">
                <a16:creationId xmlns:a16="http://schemas.microsoft.com/office/drawing/2014/main" id="{052B321C-A2F0-B341-9696-2FE07C5F6F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" t="185" r="-93" b="903"/>
          <a:stretch/>
        </p:blipFill>
        <p:spPr>
          <a:xfrm flipH="1">
            <a:off x="-9940" y="1152000"/>
            <a:ext cx="3045600" cy="46584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12" name="Text Placeholder 12"/>
          <p:cNvSpPr>
            <a:spLocks noGrp="1"/>
          </p:cNvSpPr>
          <p:nvPr userDrawn="1">
            <p:ph type="body" sz="quarter" idx="10"/>
          </p:nvPr>
        </p:nvSpPr>
        <p:spPr>
          <a:xfrm>
            <a:off x="536946" y="6322515"/>
            <a:ext cx="8605306" cy="285848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accent2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23"/>
          <p:cNvSpPr>
            <a:spLocks noGrp="1"/>
          </p:cNvSpPr>
          <p:nvPr userDrawn="1">
            <p:ph type="body" sz="quarter" idx="14"/>
          </p:nvPr>
        </p:nvSpPr>
        <p:spPr>
          <a:xfrm>
            <a:off x="536946" y="6076896"/>
            <a:ext cx="8622145" cy="304800"/>
          </a:xfrm>
        </p:spPr>
        <p:txBody>
          <a:bodyPr>
            <a:noAutofit/>
          </a:bodyPr>
          <a:lstStyle>
            <a:lvl1pPr marL="0" indent="0" algn="l">
              <a:buNone/>
              <a:defRPr lang="en-US" sz="180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7" name="Rectangle 46"/>
          <p:cNvSpPr/>
          <p:nvPr userDrawn="1"/>
        </p:nvSpPr>
        <p:spPr>
          <a:xfrm>
            <a:off x="0" y="0"/>
            <a:ext cx="12192001" cy="6858000"/>
          </a:xfrm>
          <a:prstGeom prst="rect">
            <a:avLst/>
          </a:prstGeom>
          <a:noFill/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 userDrawn="1"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rgbClr val="E4E4E4">
              <a:alpha val="5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9C0CFE83-2ECE-10D6-2855-212AEA0F7ED0}"/>
              </a:ext>
            </a:extLst>
          </p:cNvPr>
          <p:cNvSpPr txBox="1">
            <a:spLocks/>
          </p:cNvSpPr>
          <p:nvPr userDrawn="1"/>
        </p:nvSpPr>
        <p:spPr bwMode="grayWhite">
          <a:xfrm>
            <a:off x="0" y="239441"/>
            <a:ext cx="12192000" cy="9012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0"/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F99E9FA-C2EB-0AF2-5DEC-38CB860D14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6946" y="344297"/>
            <a:ext cx="11068052" cy="743399"/>
          </a:xfrm>
        </p:spPr>
        <p:txBody>
          <a:bodyPr lIns="0" tIns="0" rIns="0" bIns="0" anchor="ctr">
            <a:noAutofit/>
          </a:bodyPr>
          <a:lstStyle>
            <a:lvl1pPr algn="l">
              <a:lnSpc>
                <a:spcPct val="85000"/>
              </a:lnSpc>
              <a:defRPr lang="en-US" sz="3600" b="0" kern="1200" spc="0" baseline="0" dirty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015CE96-3584-AF8C-EBC1-7935FFB90711}"/>
              </a:ext>
            </a:extLst>
          </p:cNvPr>
          <p:cNvSpPr/>
          <p:nvPr userDrawn="1"/>
        </p:nvSpPr>
        <p:spPr>
          <a:xfrm>
            <a:off x="0" y="239441"/>
            <a:ext cx="182880" cy="9012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Enbridge Proudly Serving Ontario 175 Years logo">
            <a:extLst>
              <a:ext uri="{FF2B5EF4-FFF2-40B4-BE49-F238E27FC236}">
                <a16:creationId xmlns:a16="http://schemas.microsoft.com/office/drawing/2014/main" id="{5AE36DAA-E87D-F955-5535-EA8D56A328FB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60079" y="5900656"/>
            <a:ext cx="1907141" cy="87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67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 descr="Storage tank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" b="46"/>
          <a:stretch/>
        </p:blipFill>
        <p:spPr>
          <a:xfrm>
            <a:off x="0" y="1152000"/>
            <a:ext cx="6098400" cy="46584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53" name="Picture 2" descr="Bank of natural gas meters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  <a14:imgEffect>
                      <a14:saturation sat="5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1" t="-20" r="-79" b="1640"/>
          <a:stretch/>
        </p:blipFill>
        <p:spPr bwMode="auto">
          <a:xfrm>
            <a:off x="6098400" y="1152000"/>
            <a:ext cx="6098400" cy="4658400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 Placeholder 7"/>
          <p:cNvSpPr txBox="1">
            <a:spLocks/>
          </p:cNvSpPr>
          <p:nvPr userDrawn="1"/>
        </p:nvSpPr>
        <p:spPr>
          <a:xfrm>
            <a:off x="0" y="239441"/>
            <a:ext cx="12192000" cy="9012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0"/>
            <a:endParaRPr lang="en-US"/>
          </a:p>
        </p:txBody>
      </p:sp>
      <p:sp>
        <p:nvSpPr>
          <p:cNvPr id="12" name="Text Placeholder 12"/>
          <p:cNvSpPr>
            <a:spLocks noGrp="1"/>
          </p:cNvSpPr>
          <p:nvPr userDrawn="1">
            <p:ph type="body" sz="quarter" idx="10"/>
          </p:nvPr>
        </p:nvSpPr>
        <p:spPr>
          <a:xfrm>
            <a:off x="536946" y="6322515"/>
            <a:ext cx="8605306" cy="285848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accent2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23"/>
          <p:cNvSpPr>
            <a:spLocks noGrp="1"/>
          </p:cNvSpPr>
          <p:nvPr userDrawn="1">
            <p:ph type="body" sz="quarter" idx="14"/>
          </p:nvPr>
        </p:nvSpPr>
        <p:spPr>
          <a:xfrm>
            <a:off x="536946" y="6076896"/>
            <a:ext cx="8622145" cy="304800"/>
          </a:xfrm>
        </p:spPr>
        <p:txBody>
          <a:bodyPr>
            <a:noAutofit/>
          </a:bodyPr>
          <a:lstStyle>
            <a:lvl1pPr marL="0" indent="0" algn="l">
              <a:buNone/>
              <a:defRPr lang="en-US" sz="180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itle 1"/>
          <p:cNvSpPr>
            <a:spLocks noGrp="1"/>
          </p:cNvSpPr>
          <p:nvPr userDrawn="1">
            <p:ph type="ctrTitle"/>
          </p:nvPr>
        </p:nvSpPr>
        <p:spPr>
          <a:xfrm>
            <a:off x="536946" y="344297"/>
            <a:ext cx="11068052" cy="743399"/>
          </a:xfrm>
        </p:spPr>
        <p:txBody>
          <a:bodyPr lIns="0" tIns="0" rIns="0" bIns="0" anchor="ctr">
            <a:noAutofit/>
          </a:bodyPr>
          <a:lstStyle>
            <a:lvl1pPr algn="l">
              <a:lnSpc>
                <a:spcPct val="85000"/>
              </a:lnSpc>
              <a:defRPr sz="3600" b="0" spc="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5" name="Rectangle 44"/>
          <p:cNvSpPr/>
          <p:nvPr userDrawn="1"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rgbClr val="E4E4E4">
              <a:alpha val="5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 userDrawn="1"/>
        </p:nvSpPr>
        <p:spPr>
          <a:xfrm>
            <a:off x="0" y="239441"/>
            <a:ext cx="182880" cy="9012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Enbridge Proudly Serving Ontario 175 Years logo">
            <a:extLst>
              <a:ext uri="{FF2B5EF4-FFF2-40B4-BE49-F238E27FC236}">
                <a16:creationId xmlns:a16="http://schemas.microsoft.com/office/drawing/2014/main" id="{8C215100-6FB4-C97D-0CB3-557EF5DF5CA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60079" y="5900656"/>
            <a:ext cx="1907141" cy="87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67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nk of natural gas meters on a brick wall">
            <a:extLst>
              <a:ext uri="{FF2B5EF4-FFF2-40B4-BE49-F238E27FC236}">
                <a16:creationId xmlns:a16="http://schemas.microsoft.com/office/drawing/2014/main" id="{0527C7C5-E7D2-6148-B849-E2E895248F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3" t="-21" r="93" b="290"/>
          <a:stretch/>
        </p:blipFill>
        <p:spPr>
          <a:xfrm>
            <a:off x="0" y="1152000"/>
            <a:ext cx="12191999" cy="4658400"/>
          </a:xfrm>
          <a:prstGeom prst="rect">
            <a:avLst/>
          </a:prstGeom>
        </p:spPr>
      </p:pic>
      <p:sp>
        <p:nvSpPr>
          <p:cNvPr id="55" name="Text Placeholder 7"/>
          <p:cNvSpPr txBox="1">
            <a:spLocks/>
          </p:cNvSpPr>
          <p:nvPr userDrawn="1"/>
        </p:nvSpPr>
        <p:spPr>
          <a:xfrm>
            <a:off x="0" y="239441"/>
            <a:ext cx="12192000" cy="9012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0"/>
            <a:endParaRPr lang="en-US"/>
          </a:p>
        </p:txBody>
      </p:sp>
      <p:sp>
        <p:nvSpPr>
          <p:cNvPr id="12" name="Text Placeholder 12"/>
          <p:cNvSpPr>
            <a:spLocks noGrp="1"/>
          </p:cNvSpPr>
          <p:nvPr userDrawn="1">
            <p:ph type="body" sz="quarter" idx="10"/>
          </p:nvPr>
        </p:nvSpPr>
        <p:spPr>
          <a:xfrm>
            <a:off x="536946" y="6322515"/>
            <a:ext cx="8605306" cy="285848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accent2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23"/>
          <p:cNvSpPr>
            <a:spLocks noGrp="1"/>
          </p:cNvSpPr>
          <p:nvPr userDrawn="1">
            <p:ph type="body" sz="quarter" idx="14"/>
          </p:nvPr>
        </p:nvSpPr>
        <p:spPr>
          <a:xfrm>
            <a:off x="536946" y="6076896"/>
            <a:ext cx="8622145" cy="304800"/>
          </a:xfrm>
        </p:spPr>
        <p:txBody>
          <a:bodyPr>
            <a:noAutofit/>
          </a:bodyPr>
          <a:lstStyle>
            <a:lvl1pPr marL="0" indent="0" algn="l">
              <a:buNone/>
              <a:defRPr lang="en-US" sz="1800" kern="12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7" name="Rectangle 46"/>
          <p:cNvSpPr/>
          <p:nvPr userDrawn="1"/>
        </p:nvSpPr>
        <p:spPr>
          <a:xfrm>
            <a:off x="0" y="0"/>
            <a:ext cx="12192001" cy="6858000"/>
          </a:xfrm>
          <a:prstGeom prst="rect">
            <a:avLst/>
          </a:prstGeom>
          <a:noFill/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 userDrawn="1">
            <p:ph type="ctrTitle"/>
          </p:nvPr>
        </p:nvSpPr>
        <p:spPr>
          <a:xfrm>
            <a:off x="536946" y="344297"/>
            <a:ext cx="11068052" cy="743399"/>
          </a:xfrm>
        </p:spPr>
        <p:txBody>
          <a:bodyPr lIns="0" tIns="0" rIns="0" bIns="0" anchor="ctr">
            <a:noAutofit/>
          </a:bodyPr>
          <a:lstStyle>
            <a:lvl1pPr algn="l">
              <a:lnSpc>
                <a:spcPct val="85000"/>
              </a:lnSpc>
              <a:defRPr sz="3600" b="0" spc="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5" name="Rectangle 44"/>
          <p:cNvSpPr/>
          <p:nvPr userDrawn="1"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rgbClr val="E4E4E4">
              <a:alpha val="5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 userDrawn="1"/>
        </p:nvSpPr>
        <p:spPr>
          <a:xfrm>
            <a:off x="0" y="239441"/>
            <a:ext cx="182880" cy="9012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Enbridge Proudly Serving Ontario 175 Years logo">
            <a:extLst>
              <a:ext uri="{FF2B5EF4-FFF2-40B4-BE49-F238E27FC236}">
                <a16:creationId xmlns:a16="http://schemas.microsoft.com/office/drawing/2014/main" id="{2511918C-CCF7-8195-0BA3-C73671F0C7A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60079" y="5900656"/>
            <a:ext cx="1907141" cy="87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016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 userDrawn="1"/>
        </p:nvSpPr>
        <p:spPr>
          <a:xfrm>
            <a:off x="0" y="5812404"/>
            <a:ext cx="12191999" cy="1045596"/>
          </a:xfrm>
          <a:prstGeom prst="rect">
            <a:avLst/>
          </a:prstGeom>
          <a:solidFill>
            <a:srgbClr val="E4E4E4">
              <a:alpha val="5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04848" y="572400"/>
            <a:ext cx="11068052" cy="1860550"/>
          </a:xfrm>
        </p:spPr>
        <p:txBody>
          <a:bodyPr lIns="0" tIns="0" rIns="0" bIns="0" anchor="b">
            <a:noAutofit/>
          </a:bodyPr>
          <a:lstStyle>
            <a:lvl1pPr algn="l">
              <a:lnSpc>
                <a:spcPct val="90000"/>
              </a:lnSpc>
              <a:defRPr sz="6600" b="0" spc="0" baseline="0">
                <a:solidFill>
                  <a:srgbClr val="555555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623416" y="3099620"/>
            <a:ext cx="11149483" cy="341940"/>
          </a:xfrm>
        </p:spPr>
        <p:txBody>
          <a:bodyPr anchor="t" anchorCtr="0">
            <a:noAutofit/>
          </a:bodyPr>
          <a:lstStyle>
            <a:lvl1pPr marL="0" indent="0" algn="l">
              <a:buNone/>
              <a:defRPr sz="2000">
                <a:solidFill>
                  <a:srgbClr val="55555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3071314" y="6322515"/>
            <a:ext cx="8605306" cy="285848"/>
          </a:xfrm>
        </p:spPr>
        <p:txBody>
          <a:bodyPr>
            <a:noAutofit/>
          </a:bodyPr>
          <a:lstStyle>
            <a:lvl1pPr marL="0" indent="0" algn="r">
              <a:buNone/>
              <a:defRPr sz="1600">
                <a:solidFill>
                  <a:srgbClr val="555555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628553" y="2793377"/>
            <a:ext cx="11171380" cy="376169"/>
          </a:xfrm>
        </p:spPr>
        <p:txBody>
          <a:bodyPr anchor="t" anchorCtr="0">
            <a:noAutofit/>
          </a:bodyPr>
          <a:lstStyle>
            <a:lvl1pPr marL="0" indent="0">
              <a:buNone/>
              <a:defRPr lang="en-US" sz="2000" b="1" kern="1200" dirty="0" smtClean="0">
                <a:solidFill>
                  <a:srgbClr val="555555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rgbClr val="FFFCF7"/>
                </a:solidFill>
              </a:defRPr>
            </a:lvl2pPr>
            <a:lvl3pPr>
              <a:defRPr>
                <a:solidFill>
                  <a:srgbClr val="FFFCF7"/>
                </a:solidFill>
              </a:defRPr>
            </a:lvl3pPr>
            <a:lvl4pPr>
              <a:defRPr>
                <a:solidFill>
                  <a:srgbClr val="FFFCF7"/>
                </a:solidFill>
              </a:defRPr>
            </a:lvl4pPr>
            <a:lvl5pPr>
              <a:defRPr>
                <a:solidFill>
                  <a:srgbClr val="FFFCF7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23"/>
          <p:cNvSpPr>
            <a:spLocks noGrp="1"/>
          </p:cNvSpPr>
          <p:nvPr>
            <p:ph type="body" sz="quarter" idx="14"/>
          </p:nvPr>
        </p:nvSpPr>
        <p:spPr>
          <a:xfrm>
            <a:off x="3054475" y="6060994"/>
            <a:ext cx="8622145" cy="304800"/>
          </a:xfrm>
        </p:spPr>
        <p:txBody>
          <a:bodyPr>
            <a:noAutofit/>
          </a:bodyPr>
          <a:lstStyle>
            <a:lvl1pPr marL="0" indent="0" algn="r">
              <a:buNone/>
              <a:defRPr lang="en-US" sz="2000" kern="1200" dirty="0" smtClean="0">
                <a:solidFill>
                  <a:srgbClr val="55555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7" name="Rectangle 26"/>
          <p:cNvSpPr/>
          <p:nvPr userDrawn="1"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bg1">
              <a:alpha val="5607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677825" y="2496710"/>
            <a:ext cx="1151417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Enbridge Proudly Serving Ontario 175 Years logo">
            <a:extLst>
              <a:ext uri="{FF2B5EF4-FFF2-40B4-BE49-F238E27FC236}">
                <a16:creationId xmlns:a16="http://schemas.microsoft.com/office/drawing/2014/main" id="{1A826E2E-5932-7D19-A4A4-DBBCEE3FC0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312" y="5900656"/>
            <a:ext cx="1907141" cy="87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323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 userDrawn="1"/>
        </p:nvSpPr>
        <p:spPr>
          <a:xfrm>
            <a:off x="-80" y="0"/>
            <a:ext cx="12192079" cy="58124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 userDrawn="1"/>
        </p:nvSpPr>
        <p:spPr>
          <a:xfrm>
            <a:off x="-80" y="0"/>
            <a:ext cx="182880" cy="6858000"/>
          </a:xfrm>
          <a:prstGeom prst="rect">
            <a:avLst/>
          </a:prstGeom>
          <a:solidFill>
            <a:srgbClr val="E4E4E4">
              <a:alpha val="5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04848" y="572100"/>
            <a:ext cx="11068052" cy="1860550"/>
          </a:xfrm>
        </p:spPr>
        <p:txBody>
          <a:bodyPr lIns="0" tIns="0" rIns="0" bIns="0" anchor="b">
            <a:noAutofit/>
          </a:bodyPr>
          <a:lstStyle>
            <a:lvl1pPr algn="l">
              <a:lnSpc>
                <a:spcPct val="100000"/>
              </a:lnSpc>
              <a:defRPr sz="6600" b="0" spc="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623416" y="3099620"/>
            <a:ext cx="11149483" cy="341940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3071314" y="6322515"/>
            <a:ext cx="8605306" cy="285848"/>
          </a:xfrm>
        </p:spPr>
        <p:txBody>
          <a:bodyPr>
            <a:noAutofit/>
          </a:bodyPr>
          <a:lstStyle>
            <a:lvl1pPr marL="0" indent="0" algn="r">
              <a:buNone/>
              <a:defRPr sz="1600">
                <a:solidFill>
                  <a:srgbClr val="555555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628553" y="2793377"/>
            <a:ext cx="11171380" cy="376169"/>
          </a:xfrm>
        </p:spPr>
        <p:txBody>
          <a:bodyPr>
            <a:noAutofit/>
          </a:bodyPr>
          <a:lstStyle>
            <a:lvl1pPr marL="0" indent="0">
              <a:buNone/>
              <a:defRPr lang="en-US" sz="20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rgbClr val="FFFCF7"/>
                </a:solidFill>
              </a:defRPr>
            </a:lvl2pPr>
            <a:lvl3pPr>
              <a:defRPr>
                <a:solidFill>
                  <a:srgbClr val="FFFCF7"/>
                </a:solidFill>
              </a:defRPr>
            </a:lvl3pPr>
            <a:lvl4pPr>
              <a:defRPr>
                <a:solidFill>
                  <a:srgbClr val="FFFCF7"/>
                </a:solidFill>
              </a:defRPr>
            </a:lvl4pPr>
            <a:lvl5pPr>
              <a:defRPr>
                <a:solidFill>
                  <a:srgbClr val="FFFCF7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23"/>
          <p:cNvSpPr>
            <a:spLocks noGrp="1"/>
          </p:cNvSpPr>
          <p:nvPr>
            <p:ph type="body" sz="quarter" idx="14"/>
          </p:nvPr>
        </p:nvSpPr>
        <p:spPr>
          <a:xfrm>
            <a:off x="3054475" y="6060994"/>
            <a:ext cx="8622145" cy="304800"/>
          </a:xfrm>
        </p:spPr>
        <p:txBody>
          <a:bodyPr>
            <a:noAutofit/>
          </a:bodyPr>
          <a:lstStyle>
            <a:lvl1pPr marL="0" indent="0" algn="r">
              <a:buNone/>
              <a:defRPr lang="en-US" sz="2000" kern="1200" dirty="0" smtClean="0">
                <a:solidFill>
                  <a:srgbClr val="55555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6" name="Rectangle 35"/>
          <p:cNvSpPr/>
          <p:nvPr userDrawn="1"/>
        </p:nvSpPr>
        <p:spPr>
          <a:xfrm>
            <a:off x="0" y="0"/>
            <a:ext cx="12192001" cy="6858000"/>
          </a:xfrm>
          <a:prstGeom prst="rect">
            <a:avLst/>
          </a:prstGeom>
          <a:noFill/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677825" y="2496710"/>
            <a:ext cx="11514176" cy="0"/>
          </a:xfrm>
          <a:prstGeom prst="line">
            <a:avLst/>
          </a:prstGeom>
          <a:ln w="19050">
            <a:solidFill>
              <a:srgbClr val="FFB8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Enbridge Proudly Serving Ontario 175 Years logo">
            <a:extLst>
              <a:ext uri="{FF2B5EF4-FFF2-40B4-BE49-F238E27FC236}">
                <a16:creationId xmlns:a16="http://schemas.microsoft.com/office/drawing/2014/main" id="{08BCFF2D-B490-2A6D-DD3A-2734AF5F56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312" y="5900656"/>
            <a:ext cx="1907141" cy="87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764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77" y="418991"/>
            <a:ext cx="10238380" cy="546305"/>
          </a:xfrm>
        </p:spPr>
        <p:txBody>
          <a:bodyPr anchor="t" anchorCtr="0"/>
          <a:lstStyle>
            <a:lvl1pPr>
              <a:defRPr>
                <a:solidFill>
                  <a:srgbClr val="555555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 b="0">
                <a:solidFill>
                  <a:srgbClr val="555555"/>
                </a:solidFill>
              </a:defRPr>
            </a:lvl1pPr>
          </a:lstStyle>
          <a:p>
            <a:fld id="{50A71C89-2D7F-4DE3-B686-B567B7CE4A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4" hasCustomPrompt="1"/>
          </p:nvPr>
        </p:nvSpPr>
        <p:spPr>
          <a:xfrm>
            <a:off x="419100" y="6466584"/>
            <a:ext cx="3571009" cy="365125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rgbClr val="555555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Practical Pathways: Two scenarios for a net-zero Ontario</a:t>
            </a: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A04DAA42-DA11-ADB5-65F1-9F0087F7F9B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626428" y="6466584"/>
            <a:ext cx="3571009" cy="365125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000">
                <a:solidFill>
                  <a:srgbClr val="555555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Prepared by Enbridge Gas and </a:t>
            </a:r>
            <a:r>
              <a:rPr lang="en-US" err="1"/>
              <a:t>Guidehouse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6316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67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 b="0"/>
            </a:lvl1pPr>
          </a:lstStyle>
          <a:p>
            <a:fld id="{50A71C89-2D7F-4DE3-B686-B567B7CE4A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4"/>
          </p:nvPr>
        </p:nvSpPr>
        <p:spPr>
          <a:xfrm>
            <a:off x="419100" y="6466584"/>
            <a:ext cx="6662738" cy="276293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ACE71D5-42DB-0C7A-5BB0-993D4DE9D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77" y="416891"/>
            <a:ext cx="10238380" cy="546305"/>
          </a:xfrm>
        </p:spPr>
        <p:txBody>
          <a:bodyPr anchor="t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02274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67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 b="0"/>
            </a:lvl1pPr>
          </a:lstStyle>
          <a:p>
            <a:fld id="{50A71C89-2D7F-4DE3-B686-B567B7CE4A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4"/>
          </p:nvPr>
        </p:nvSpPr>
        <p:spPr>
          <a:xfrm>
            <a:off x="419100" y="6466584"/>
            <a:ext cx="6662738" cy="276293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9480E6-ACDC-FB41-BD40-2FA96B38E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77" y="417600"/>
            <a:ext cx="10238380" cy="646331"/>
          </a:xfrm>
        </p:spPr>
        <p:txBody>
          <a:bodyPr anchor="t" anchorCtr="0">
            <a:spAutoFit/>
          </a:bodyPr>
          <a:lstStyle>
            <a:lvl1pPr>
              <a:defRPr>
                <a:solidFill>
                  <a:srgbClr val="555555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EDB675DD-DF9F-7640-A158-60BAE5B422A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88977" y="180641"/>
            <a:ext cx="10236199" cy="328295"/>
          </a:xfrm>
        </p:spPr>
        <p:txBody>
          <a:bodyPr vert="horz" lIns="91440" tIns="0" rIns="91440" bIns="45720" rtlCol="0" anchor="t" anchorCtr="0">
            <a:spAutoFit/>
          </a:bodyPr>
          <a:lstStyle>
            <a:lvl1pPr marL="228600" indent="-228600">
              <a:lnSpc>
                <a:spcPct val="100000"/>
              </a:lnSpc>
              <a:spcAft>
                <a:spcPts val="0"/>
              </a:spcAft>
              <a:buNone/>
              <a:defRPr lang="en-US" sz="2000" b="0" dirty="0" smtClean="0">
                <a:solidFill>
                  <a:srgbClr val="555555"/>
                </a:solidFill>
              </a:defRPr>
            </a:lvl1pPr>
          </a:lstStyle>
          <a:p>
            <a:pPr marL="0" lvl="0" indent="0">
              <a:lnSpc>
                <a:spcPts val="2200"/>
              </a:lnSpc>
              <a:spcBef>
                <a:spcPts val="0"/>
              </a:spcBef>
            </a:pPr>
            <a:r>
              <a:rPr lang="en-US"/>
              <a:t>Edit Master text styles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0471580-69D6-89F7-CF96-9ACCFE85977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8977" y="1482888"/>
            <a:ext cx="10515600" cy="4351338"/>
          </a:xfrm>
        </p:spPr>
        <p:txBody>
          <a:bodyPr/>
          <a:lstStyle>
            <a:lvl1pPr>
              <a:lnSpc>
                <a:spcPct val="100000"/>
              </a:lnSpc>
              <a:spcAft>
                <a:spcPts val="300"/>
              </a:spcAft>
              <a:defRPr/>
            </a:lvl1pPr>
            <a:lvl2pPr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defRPr/>
            </a:lvl2pPr>
            <a:lvl3pPr marL="691200" indent="-174625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buFont typeface="System Font Regular"/>
              <a:buChar char="&gt;"/>
              <a:defRPr/>
            </a:lvl3pPr>
            <a:lvl4pPr marL="867600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defRPr/>
            </a:lvl4pPr>
            <a:lvl5pPr marL="1033200" indent="-172800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buFont typeface="System Font Regular"/>
              <a:buChar char="–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578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67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77" y="417600"/>
            <a:ext cx="10238380" cy="590931"/>
          </a:xfrm>
        </p:spPr>
        <p:txBody>
          <a:bodyPr anchor="t" anchorCtr="0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 b="0"/>
            </a:lvl1pPr>
          </a:lstStyle>
          <a:p>
            <a:fld id="{50A71C89-2D7F-4DE3-B686-B567B7CE4A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33" hasCustomPrompt="1"/>
          </p:nvPr>
        </p:nvSpPr>
        <p:spPr>
          <a:xfrm>
            <a:off x="388977" y="180641"/>
            <a:ext cx="10236199" cy="328295"/>
          </a:xfrm>
        </p:spPr>
        <p:txBody>
          <a:bodyPr vert="horz" lIns="91440" tIns="0" rIns="91440" bIns="45720" rtlCol="0" anchor="t" anchorCtr="0">
            <a:spAutoFit/>
          </a:bodyPr>
          <a:lstStyle>
            <a:lvl1pPr marL="228600" indent="-228600">
              <a:buNone/>
              <a:defRPr lang="en-US" sz="2000" b="0" dirty="0" smtClean="0">
                <a:solidFill>
                  <a:srgbClr val="555555"/>
                </a:solidFill>
              </a:defRPr>
            </a:lvl1pPr>
          </a:lstStyle>
          <a:p>
            <a:pPr marL="0" lvl="0" indent="0">
              <a:lnSpc>
                <a:spcPts val="2200"/>
              </a:lnSpc>
              <a:spcBef>
                <a:spcPts val="0"/>
              </a:spcBef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4"/>
          </p:nvPr>
        </p:nvSpPr>
        <p:spPr>
          <a:xfrm>
            <a:off x="419100" y="6466584"/>
            <a:ext cx="6662738" cy="276293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7169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977" y="2012508"/>
            <a:ext cx="5232595" cy="4152622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Aft>
                <a:spcPts val="300"/>
              </a:spcAft>
              <a:defRPr sz="2200">
                <a:solidFill>
                  <a:srgbClr val="555555"/>
                </a:solidFill>
              </a:defRPr>
            </a:lvl1pPr>
            <a:lvl2pPr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defRPr>
                <a:solidFill>
                  <a:srgbClr val="555555"/>
                </a:solidFill>
              </a:defRPr>
            </a:lvl2pPr>
            <a:lvl3pPr marL="739775" indent="-174625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buFont typeface="System Font Regular"/>
              <a:buChar char="&gt;"/>
              <a:defRPr>
                <a:solidFill>
                  <a:srgbClr val="555555"/>
                </a:solidFill>
              </a:defRPr>
            </a:lvl3pPr>
            <a:lvl4pPr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defRPr>
                <a:solidFill>
                  <a:srgbClr val="555555"/>
                </a:solidFill>
              </a:defRPr>
            </a:lvl4pPr>
            <a:lvl5pPr marL="1311275" indent="-111125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buFont typeface="System Font Regular"/>
              <a:buChar char="–"/>
              <a:defRPr>
                <a:solidFill>
                  <a:srgbClr val="555555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3" hasCustomPrompt="1"/>
          </p:nvPr>
        </p:nvSpPr>
        <p:spPr>
          <a:xfrm>
            <a:off x="6045801" y="2012508"/>
            <a:ext cx="5232595" cy="416204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Aft>
                <a:spcPts val="300"/>
              </a:spcAft>
              <a:defRPr sz="2200">
                <a:solidFill>
                  <a:srgbClr val="555555"/>
                </a:solidFill>
              </a:defRPr>
            </a:lvl1pPr>
            <a:lvl2pPr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defRPr>
                <a:solidFill>
                  <a:srgbClr val="555555"/>
                </a:solidFill>
              </a:defRPr>
            </a:lvl2pPr>
            <a:lvl3pPr marL="739775" indent="-174625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buFont typeface="System Font Regular"/>
              <a:buChar char="&gt;"/>
              <a:defRPr>
                <a:solidFill>
                  <a:srgbClr val="555555"/>
                </a:solidFill>
              </a:defRPr>
            </a:lvl3pPr>
            <a:lvl4pPr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defRPr>
                <a:solidFill>
                  <a:srgbClr val="555555"/>
                </a:solidFill>
              </a:defRPr>
            </a:lvl4pPr>
            <a:lvl5pPr marL="1311275" indent="-111125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buFont typeface="System Font Regular"/>
              <a:buChar char="–"/>
              <a:defRPr>
                <a:solidFill>
                  <a:srgbClr val="555555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6045801" y="1593383"/>
            <a:ext cx="5235624" cy="430887"/>
          </a:xfrm>
        </p:spPr>
        <p:txBody>
          <a:bodyPr anchor="b" anchorCtr="0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200" b="1">
                <a:solidFill>
                  <a:srgbClr val="555555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388977" y="1593383"/>
            <a:ext cx="5235624" cy="430887"/>
          </a:xfrm>
        </p:spPr>
        <p:txBody>
          <a:bodyPr anchor="b" anchorCtr="0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200" b="1">
                <a:solidFill>
                  <a:srgbClr val="555555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b="0"/>
            </a:lvl1pPr>
          </a:lstStyle>
          <a:p>
            <a:fld id="{50A71C89-2D7F-4DE3-B686-B567B7CE4A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34"/>
          </p:nvPr>
        </p:nvSpPr>
        <p:spPr>
          <a:xfrm>
            <a:off x="419100" y="6466584"/>
            <a:ext cx="6662738" cy="276293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22AC6025-0B4E-6546-B716-AB2566CBE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77" y="417600"/>
            <a:ext cx="10238380" cy="646331"/>
          </a:xfrm>
        </p:spPr>
        <p:txBody>
          <a:bodyPr anchor="t" anchorCtr="0">
            <a:spAutoFit/>
          </a:bodyPr>
          <a:lstStyle>
            <a:lvl1pPr>
              <a:defRPr>
                <a:solidFill>
                  <a:srgbClr val="55555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F75141FC-EE1B-284B-9A0E-A2C0AF7907D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88977" y="180641"/>
            <a:ext cx="10236199" cy="328295"/>
          </a:xfrm>
        </p:spPr>
        <p:txBody>
          <a:bodyPr vert="horz" lIns="91440" tIns="0" rIns="91440" bIns="45720" rtlCol="0" anchor="t" anchorCtr="0">
            <a:spAutoFit/>
          </a:bodyPr>
          <a:lstStyle>
            <a:lvl1pPr marL="228600" indent="-228600">
              <a:buNone/>
              <a:defRPr lang="en-US" sz="2000" b="0" dirty="0" smtClean="0">
                <a:solidFill>
                  <a:srgbClr val="555555"/>
                </a:solidFill>
              </a:defRPr>
            </a:lvl1pPr>
          </a:lstStyle>
          <a:p>
            <a:pPr marL="0" lvl="0" indent="0">
              <a:lnSpc>
                <a:spcPts val="2200"/>
              </a:lnSpc>
              <a:spcBef>
                <a:spcPts val="0"/>
              </a:spcBef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906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56">
          <p15:clr>
            <a:srgbClr val="FBAE40"/>
          </p15:clr>
        </p15:guide>
        <p15:guide id="2" pos="3480">
          <p15:clr>
            <a:srgbClr val="FBAE40"/>
          </p15:clr>
        </p15:guide>
        <p15:guide id="3" orient="horz" pos="120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787" y="1736812"/>
            <a:ext cx="5232595" cy="4152622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Aft>
                <a:spcPts val="300"/>
              </a:spcAft>
              <a:defRPr sz="2200">
                <a:solidFill>
                  <a:srgbClr val="555555"/>
                </a:solidFill>
              </a:defRPr>
            </a:lvl1pPr>
            <a:lvl2pPr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defRPr>
                <a:solidFill>
                  <a:srgbClr val="555555"/>
                </a:solidFill>
              </a:defRPr>
            </a:lvl2pPr>
            <a:lvl3pPr marL="739775" indent="-174625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buFont typeface="System Font Regular"/>
              <a:buChar char="&gt;"/>
              <a:defRPr>
                <a:solidFill>
                  <a:srgbClr val="555555"/>
                </a:solidFill>
              </a:defRPr>
            </a:lvl3pPr>
            <a:lvl4pPr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defRPr>
                <a:solidFill>
                  <a:srgbClr val="555555"/>
                </a:solidFill>
              </a:defRPr>
            </a:lvl4pPr>
            <a:lvl5pPr marL="1311275" indent="-111125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buFont typeface="System Font Regular"/>
              <a:buChar char="–"/>
              <a:defRPr>
                <a:solidFill>
                  <a:srgbClr val="555555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6059995" y="1752715"/>
            <a:ext cx="5232595" cy="416204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Aft>
                <a:spcPts val="300"/>
              </a:spcAft>
              <a:defRPr sz="2200">
                <a:solidFill>
                  <a:srgbClr val="555555"/>
                </a:solidFill>
              </a:defRPr>
            </a:lvl1pPr>
            <a:lvl2pPr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defRPr>
                <a:solidFill>
                  <a:srgbClr val="555555"/>
                </a:solidFill>
              </a:defRPr>
            </a:lvl2pPr>
            <a:lvl3pPr marL="739775" indent="-174625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buFont typeface="System Font Regular"/>
              <a:buChar char="&gt;"/>
              <a:defRPr>
                <a:solidFill>
                  <a:srgbClr val="555555"/>
                </a:solidFill>
              </a:defRPr>
            </a:lvl3pPr>
            <a:lvl4pPr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defRPr>
                <a:solidFill>
                  <a:srgbClr val="555555"/>
                </a:solidFill>
              </a:defRPr>
            </a:lvl4pPr>
            <a:lvl5pPr marL="1311275" indent="-111125">
              <a:lnSpc>
                <a:spcPct val="100000"/>
              </a:lnSpc>
              <a:spcAft>
                <a:spcPts val="300"/>
              </a:spcAft>
              <a:buClr>
                <a:srgbClr val="555555"/>
              </a:buClr>
              <a:buFont typeface="System Font Regular"/>
              <a:buChar char="–"/>
              <a:defRPr>
                <a:solidFill>
                  <a:srgbClr val="555555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b="0"/>
            </a:lvl1pPr>
          </a:lstStyle>
          <a:p>
            <a:fld id="{50A71C89-2D7F-4DE3-B686-B567B7CE4A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34"/>
          </p:nvPr>
        </p:nvSpPr>
        <p:spPr>
          <a:xfrm>
            <a:off x="419100" y="6466584"/>
            <a:ext cx="6662738" cy="276293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0AC57EF-B7D9-C143-B222-5D6A8B37A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977" y="417600"/>
            <a:ext cx="10238380" cy="646331"/>
          </a:xfrm>
        </p:spPr>
        <p:txBody>
          <a:bodyPr anchor="t" anchorCtr="0">
            <a:spAutoFit/>
          </a:bodyPr>
          <a:lstStyle>
            <a:lvl1pPr>
              <a:defRPr>
                <a:solidFill>
                  <a:srgbClr val="55555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74CBDA43-C724-864C-9BDA-178521998BB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88977" y="180641"/>
            <a:ext cx="10236199" cy="328295"/>
          </a:xfrm>
        </p:spPr>
        <p:txBody>
          <a:bodyPr vert="horz" lIns="91440" tIns="0" rIns="91440" bIns="45720" rtlCol="0" anchor="t" anchorCtr="0">
            <a:spAutoFit/>
          </a:bodyPr>
          <a:lstStyle>
            <a:lvl1pPr marL="228600" indent="-228600">
              <a:buNone/>
              <a:defRPr lang="en-US" sz="2000" b="0" dirty="0" smtClean="0">
                <a:solidFill>
                  <a:srgbClr val="555555"/>
                </a:solidFill>
              </a:defRPr>
            </a:lvl1pPr>
          </a:lstStyle>
          <a:p>
            <a:pPr marL="0" lvl="0" indent="0">
              <a:lnSpc>
                <a:spcPts val="2200"/>
              </a:lnSpc>
              <a:spcBef>
                <a:spcPts val="0"/>
              </a:spcBef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14944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56">
          <p15:clr>
            <a:srgbClr val="FBAE40"/>
          </p15:clr>
        </p15:guide>
        <p15:guide id="2" pos="3480">
          <p15:clr>
            <a:srgbClr val="FBAE40"/>
          </p15:clr>
        </p15:guide>
        <p15:guide id="3" orient="horz" pos="120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1" cy="6858000"/>
          </a:xfrm>
          <a:prstGeom prst="rect">
            <a:avLst/>
          </a:prstGeom>
          <a:noFill/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970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56">
          <p15:clr>
            <a:srgbClr val="FBAE40"/>
          </p15:clr>
        </p15:guide>
        <p15:guide id="2" pos="3480">
          <p15:clr>
            <a:srgbClr val="FBAE40"/>
          </p15:clr>
        </p15:guide>
        <p15:guide id="3" orient="horz" pos="12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1" cy="6858000"/>
          </a:xfrm>
          <a:prstGeom prst="rect">
            <a:avLst/>
          </a:prstGeom>
          <a:noFill/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Enbridge Proudly Serving Ontario 175 Years logo">
            <a:extLst>
              <a:ext uri="{FF2B5EF4-FFF2-40B4-BE49-F238E27FC236}">
                <a16:creationId xmlns:a16="http://schemas.microsoft.com/office/drawing/2014/main" id="{AF5AD67C-C305-7B20-DCA1-DD270D898B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3177" y="5830184"/>
            <a:ext cx="1907141" cy="87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310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56">
          <p15:clr>
            <a:srgbClr val="FBAE40"/>
          </p15:clr>
        </p15:guide>
        <p15:guide id="2" pos="3480">
          <p15:clr>
            <a:srgbClr val="FBAE40"/>
          </p15:clr>
        </p15:guide>
        <p15:guide id="3" orient="horz" pos="12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Bank of natural gas meters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" t="1363" r="-29" b="265"/>
          <a:stretch/>
        </p:blipFill>
        <p:spPr bwMode="auto">
          <a:xfrm>
            <a:off x="8128800" y="1151523"/>
            <a:ext cx="4064399" cy="4658400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Natural gas station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  <a14:imgEffect>
                      <a14:saturation sat="5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34" r="362" b="858"/>
          <a:stretch/>
        </p:blipFill>
        <p:spPr>
          <a:xfrm>
            <a:off x="4063201" y="1151523"/>
            <a:ext cx="4064399" cy="4658400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</p:pic>
      <p:pic>
        <p:nvPicPr>
          <p:cNvPr id="17" name="Picture 16" descr="Storage tank">
            <a:extLst>
              <a:ext uri="{FF2B5EF4-FFF2-40B4-BE49-F238E27FC236}">
                <a16:creationId xmlns:a16="http://schemas.microsoft.com/office/drawing/2014/main" id="{225134B2-2F52-D14A-AA57-338046C792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" r="1248" b="39"/>
          <a:stretch/>
        </p:blipFill>
        <p:spPr>
          <a:xfrm>
            <a:off x="0" y="1151523"/>
            <a:ext cx="4064399" cy="46584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cxnSp>
        <p:nvCxnSpPr>
          <p:cNvPr id="43" name="Straight Connector 42"/>
          <p:cNvCxnSpPr/>
          <p:nvPr userDrawn="1"/>
        </p:nvCxnSpPr>
        <p:spPr>
          <a:xfrm flipH="1">
            <a:off x="0" y="1140646"/>
            <a:ext cx="12192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 Placeholder 7"/>
          <p:cNvSpPr txBox="1">
            <a:spLocks/>
          </p:cNvSpPr>
          <p:nvPr userDrawn="1"/>
        </p:nvSpPr>
        <p:spPr bwMode="grayWhite">
          <a:xfrm>
            <a:off x="0" y="239441"/>
            <a:ext cx="12192000" cy="9012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0"/>
            <a:endParaRPr lang="en-US"/>
          </a:p>
        </p:txBody>
      </p:sp>
      <p:sp>
        <p:nvSpPr>
          <p:cNvPr id="12" name="Text Placeholder 12"/>
          <p:cNvSpPr>
            <a:spLocks noGrp="1"/>
          </p:cNvSpPr>
          <p:nvPr userDrawn="1">
            <p:ph type="body" sz="quarter" idx="10"/>
          </p:nvPr>
        </p:nvSpPr>
        <p:spPr>
          <a:xfrm>
            <a:off x="536946" y="6322515"/>
            <a:ext cx="8605306" cy="285848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accent2"/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23"/>
          <p:cNvSpPr>
            <a:spLocks noGrp="1"/>
          </p:cNvSpPr>
          <p:nvPr userDrawn="1">
            <p:ph type="body" sz="quarter" idx="14"/>
          </p:nvPr>
        </p:nvSpPr>
        <p:spPr>
          <a:xfrm>
            <a:off x="536946" y="6076896"/>
            <a:ext cx="8622145" cy="304800"/>
          </a:xfrm>
        </p:spPr>
        <p:txBody>
          <a:bodyPr>
            <a:noAutofit/>
          </a:bodyPr>
          <a:lstStyle>
            <a:lvl1pPr marL="0" indent="0" algn="l">
              <a:buNone/>
              <a:defRPr lang="en-US" sz="1800" kern="1200" dirty="0" smtClean="0">
                <a:solidFill>
                  <a:schemeClr val="accent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7" name="Rectangle 46"/>
          <p:cNvSpPr/>
          <p:nvPr userDrawn="1"/>
        </p:nvSpPr>
        <p:spPr>
          <a:xfrm>
            <a:off x="0" y="0"/>
            <a:ext cx="12192001" cy="6858000"/>
          </a:xfrm>
          <a:prstGeom prst="rect">
            <a:avLst/>
          </a:prstGeom>
          <a:noFill/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 userDrawn="1">
            <p:ph type="ctrTitle"/>
          </p:nvPr>
        </p:nvSpPr>
        <p:spPr>
          <a:xfrm>
            <a:off x="536946" y="344297"/>
            <a:ext cx="11068052" cy="743399"/>
          </a:xfrm>
        </p:spPr>
        <p:txBody>
          <a:bodyPr lIns="0" tIns="0" rIns="0" bIns="0" anchor="ctr">
            <a:noAutofit/>
          </a:bodyPr>
          <a:lstStyle>
            <a:lvl1pPr algn="l">
              <a:lnSpc>
                <a:spcPct val="85000"/>
              </a:lnSpc>
              <a:defRPr lang="en-US" sz="3600" b="0" kern="1200" spc="0" baseline="0" dirty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5" name="Rectangle 44"/>
          <p:cNvSpPr/>
          <p:nvPr userDrawn="1"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rgbClr val="E4E4E4">
              <a:alpha val="5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 userDrawn="1"/>
        </p:nvSpPr>
        <p:spPr>
          <a:xfrm>
            <a:off x="0" y="239441"/>
            <a:ext cx="182880" cy="9012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Enbridge Proudly Serving Ontario 175 Years logo">
            <a:extLst>
              <a:ext uri="{FF2B5EF4-FFF2-40B4-BE49-F238E27FC236}">
                <a16:creationId xmlns:a16="http://schemas.microsoft.com/office/drawing/2014/main" id="{F6448862-A83B-114D-467B-9D3E102D1C6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60079" y="5900656"/>
            <a:ext cx="1907141" cy="87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724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 userDrawn="1"/>
        </p:nvCxnSpPr>
        <p:spPr bwMode="ltGray">
          <a:xfrm flipH="1">
            <a:off x="0" y="239441"/>
            <a:ext cx="1219200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 userDrawn="1"/>
        </p:nvSpPr>
        <p:spPr bwMode="white">
          <a:xfrm>
            <a:off x="0" y="0"/>
            <a:ext cx="18288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977" y="416891"/>
            <a:ext cx="10515600" cy="54630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977" y="148288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9127068" y="63241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1"/>
                </a:solidFill>
                <a:latin typeface="+mn-lt"/>
              </a:defRPr>
            </a:lvl1pPr>
          </a:lstStyle>
          <a:p>
            <a:fld id="{50A71C89-2D7F-4DE3-B686-B567B7CE4AF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/>
          <p:cNvCxnSpPr/>
          <p:nvPr userDrawn="1"/>
        </p:nvCxnSpPr>
        <p:spPr bwMode="ltGray">
          <a:xfrm flipH="1">
            <a:off x="0" y="1140646"/>
            <a:ext cx="12192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Enbridge Proudly Serving Ontario 175 Years logo">
            <a:extLst>
              <a:ext uri="{FF2B5EF4-FFF2-40B4-BE49-F238E27FC236}">
                <a16:creationId xmlns:a16="http://schemas.microsoft.com/office/drawing/2014/main" id="{D69AB467-B053-3541-AEF6-1908F0C89086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93234" y="214886"/>
            <a:ext cx="1907141" cy="87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000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0" kern="1200" spc="0" baseline="0">
          <a:solidFill>
            <a:schemeClr val="accent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4625" indent="-174625" algn="l" defTabSz="914400" rtl="0" eaLnBrk="1" latinLnBrk="0" hangingPunct="1">
        <a:lnSpc>
          <a:spcPct val="100000"/>
        </a:lnSpc>
        <a:spcBef>
          <a:spcPts val="600"/>
        </a:spcBef>
        <a:spcAft>
          <a:spcPts val="300"/>
        </a:spcAft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461963" indent="-231775" algn="l" defTabSz="914400" rtl="0" eaLnBrk="1" latinLnBrk="0" hangingPunct="1">
        <a:lnSpc>
          <a:spcPct val="100000"/>
        </a:lnSpc>
        <a:spcBef>
          <a:spcPts val="600"/>
        </a:spcBef>
        <a:spcAft>
          <a:spcPts val="300"/>
        </a:spcAft>
        <a:buClr>
          <a:srgbClr val="555555"/>
        </a:buClr>
        <a:buFont typeface="Arial" panose="020B0604020202020204" pitchFamily="34" charset="0"/>
        <a:buChar char="–"/>
        <a:defRPr sz="20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739775" indent="-174625" algn="l" defTabSz="914400" rtl="0" eaLnBrk="1" latinLnBrk="0" hangingPunct="1">
        <a:lnSpc>
          <a:spcPct val="100000"/>
        </a:lnSpc>
        <a:spcBef>
          <a:spcPts val="600"/>
        </a:spcBef>
        <a:spcAft>
          <a:spcPts val="300"/>
        </a:spcAft>
        <a:buClr>
          <a:srgbClr val="007DBA"/>
        </a:buClr>
        <a:buFont typeface="Wingdings" panose="05000000000000000000" pitchFamily="2" charset="2"/>
        <a:buChar char="§"/>
        <a:defRPr sz="18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025525" indent="-166688" algn="l" defTabSz="914400" rtl="0" eaLnBrk="1" latinLnBrk="0" hangingPunct="1">
        <a:lnSpc>
          <a:spcPct val="100000"/>
        </a:lnSpc>
        <a:spcBef>
          <a:spcPts val="600"/>
        </a:spcBef>
        <a:spcAft>
          <a:spcPts val="300"/>
        </a:spcAft>
        <a:buClr>
          <a:srgbClr val="6CC24A"/>
        </a:buClr>
        <a:buFont typeface="Arial" panose="020B0604020202020204" pitchFamily="34" charset="0"/>
        <a:buChar char="•"/>
        <a:defRPr sz="16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1311275" indent="-111125" algn="l" defTabSz="914400" rtl="0" eaLnBrk="1" latinLnBrk="0" hangingPunct="1">
        <a:lnSpc>
          <a:spcPct val="100000"/>
        </a:lnSpc>
        <a:spcBef>
          <a:spcPts val="600"/>
        </a:spcBef>
        <a:spcAft>
          <a:spcPts val="300"/>
        </a:spcAft>
        <a:buClr>
          <a:srgbClr val="555555"/>
        </a:buClr>
        <a:buFont typeface="Arial" panose="020B0604020202020204" pitchFamily="34" charset="0"/>
        <a:buChar char="•"/>
        <a:defRPr sz="16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64">
          <p15:clr>
            <a:srgbClr val="F26B43"/>
          </p15:clr>
        </p15:guide>
        <p15:guide id="3" pos="7416">
          <p15:clr>
            <a:srgbClr val="F26B43"/>
          </p15:clr>
        </p15:guide>
        <p15:guide id="4" orient="horz" pos="192">
          <p15:clr>
            <a:srgbClr val="F26B43"/>
          </p15:clr>
        </p15:guide>
        <p15:guide id="5" orient="horz" pos="4128">
          <p15:clr>
            <a:srgbClr val="F26B43"/>
          </p15:clr>
        </p15:guide>
        <p15:guide id="6" orient="horz" pos="456">
          <p15:clr>
            <a:srgbClr val="F26B43"/>
          </p15:clr>
        </p15:guide>
        <p15:guide id="7" orient="horz" pos="91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7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8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enbridgegas.com/-/media/Extranet-Pages/Safety/Before-you-dig/Third-Party-Requirements-in-the-Vicinity-of-Natural-Gas-Facilities-2024.pdf?rev=e13b7953be8e462ab9cbe1174d2df321&amp;hash=C99C9CD7F8475CBEE3C3B7916A0B805E" TargetMode="Externa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1F9F0EC-34EB-5343-B741-FBE26EEE29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Enbridge 2024 Proposed Projects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218739-99AA-4F48-AE2A-F885B9B308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City of Greater Sudbury: Annual Utilities Co-ordination Meeting</a:t>
            </a:r>
          </a:p>
        </p:txBody>
      </p:sp>
    </p:spTree>
    <p:extLst>
      <p:ext uri="{BB962C8B-B14F-4D97-AF65-F5344CB8AC3E}">
        <p14:creationId xmlns:p14="http://schemas.microsoft.com/office/powerpoint/2010/main" val="4156930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8977" y="416891"/>
            <a:ext cx="9649103" cy="546305"/>
          </a:xfrm>
        </p:spPr>
        <p:txBody>
          <a:bodyPr/>
          <a:lstStyle/>
          <a:p>
            <a:r>
              <a:rPr lang="en-US" dirty="0"/>
              <a:t>Overview of Planned Work in CGS 2024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88977" y="1482888"/>
            <a:ext cx="6268998" cy="3974359"/>
          </a:xfrm>
        </p:spPr>
        <p:txBody>
          <a:bodyPr/>
          <a:lstStyle/>
          <a:p>
            <a:r>
              <a:rPr lang="en-US" sz="2000" dirty="0"/>
              <a:t>Medina Lane</a:t>
            </a:r>
          </a:p>
          <a:p>
            <a:r>
              <a:rPr lang="en-US" sz="2000" dirty="0"/>
              <a:t>Coniston PCS, DRS</a:t>
            </a:r>
          </a:p>
          <a:p>
            <a:r>
              <a:rPr lang="en-US" sz="2000" dirty="0"/>
              <a:t>Martindale Road</a:t>
            </a:r>
          </a:p>
          <a:p>
            <a:r>
              <a:rPr lang="en-US" sz="2000" dirty="0"/>
              <a:t>Integrity work on the Sudbury lateral transmission line, not within CGS city limits</a:t>
            </a:r>
          </a:p>
          <a:p>
            <a:r>
              <a:rPr lang="en-US" sz="2000" dirty="0"/>
              <a:t>Joint Trench, Conversions and New Business</a:t>
            </a:r>
            <a:endParaRPr lang="en-CA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F58CD83-111C-ED4A-BB78-D4B70E49A90F}"/>
              </a:ext>
            </a:extLst>
          </p:cNvPr>
          <p:cNvSpPr/>
          <p:nvPr/>
        </p:nvSpPr>
        <p:spPr>
          <a:xfrm>
            <a:off x="0" y="5570579"/>
            <a:ext cx="12193200" cy="57508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7600" bIns="147600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/>
              <a:t>City of Greater Sudbury: Annual Utilities Co-ordination Meeting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A71C89-2D7F-4DE3-B686-B567B7CE4AF9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5" name="Picture 4" descr="Natural gas station">
            <a:extLst>
              <a:ext uri="{FF2B5EF4-FFF2-40B4-BE49-F238E27FC236}">
                <a16:creationId xmlns:a16="http://schemas.microsoft.com/office/drawing/2014/main" id="{45A059C1-2016-E654-D4CA-D2A74A0334AA}"/>
              </a:ext>
            </a:extLst>
          </p:cNvPr>
          <p:cNvPicPr>
            <a:picLocks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500"/>
                    </a14:imgEffect>
                    <a14:imgEffect>
                      <a14:saturation sa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5094" y="1455169"/>
            <a:ext cx="3243481" cy="3242358"/>
          </a:xfrm>
          <a:prstGeom prst="ellipse">
            <a:avLst/>
          </a:prstGeom>
          <a:ln w="571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933227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8977" y="416891"/>
            <a:ext cx="9649103" cy="546305"/>
          </a:xfrm>
        </p:spPr>
        <p:txBody>
          <a:bodyPr/>
          <a:lstStyle/>
          <a:p>
            <a:r>
              <a:rPr lang="en-US" dirty="0"/>
              <a:t>Medina Lane 4” Valve Replacement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F58CD83-111C-ED4A-BB78-D4B70E49A90F}"/>
              </a:ext>
            </a:extLst>
          </p:cNvPr>
          <p:cNvSpPr/>
          <p:nvPr/>
        </p:nvSpPr>
        <p:spPr>
          <a:xfrm>
            <a:off x="0" y="5595746"/>
            <a:ext cx="12193200" cy="57508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7600" bIns="147600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/>
              <a:t>City of Greater Sudbury: Annual Utilities Co-ordination Meeting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A71C89-2D7F-4DE3-B686-B567B7CE4AF9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A80A741A-74A8-FCF3-E8BF-5852C4DB48CB}"/>
              </a:ext>
            </a:extLst>
          </p:cNvPr>
          <p:cNvSpPr txBox="1">
            <a:spLocks/>
          </p:cNvSpPr>
          <p:nvPr/>
        </p:nvSpPr>
        <p:spPr>
          <a:xfrm>
            <a:off x="6188061" y="1373709"/>
            <a:ext cx="3259811" cy="794191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174625" indent="-17462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61963" indent="-2317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Arial" panose="020B0604020202020204" pitchFamily="34" charset="0"/>
              <a:buChar char="–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691200" indent="-17462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System Font Regular"/>
              <a:buChar char="&gt;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7600" indent="-1666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033200" indent="-1728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System Font Regular"/>
              <a:buChar char="–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4-5 Days Work Duration</a:t>
            </a:r>
          </a:p>
          <a:p>
            <a:r>
              <a:rPr lang="en-US" sz="2000" dirty="0"/>
              <a:t>Summer 2024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51F462-DFE0-B62E-0F6D-6E27F14A4A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5662" y="2746436"/>
            <a:ext cx="6685479" cy="327096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B439FD-8B1B-D656-1C1F-7FF758A4BB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8" y="1373709"/>
            <a:ext cx="5996013" cy="4430996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2BBA2CAE-F415-0331-78E7-4A0A0BCEC592}"/>
              </a:ext>
            </a:extLst>
          </p:cNvPr>
          <p:cNvSpPr/>
          <p:nvPr/>
        </p:nvSpPr>
        <p:spPr>
          <a:xfrm>
            <a:off x="3182112" y="3933624"/>
            <a:ext cx="658368" cy="57508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9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8977" y="416891"/>
            <a:ext cx="9649103" cy="546305"/>
          </a:xfrm>
        </p:spPr>
        <p:txBody>
          <a:bodyPr/>
          <a:lstStyle/>
          <a:p>
            <a:r>
              <a:rPr lang="en-US" dirty="0"/>
              <a:t>Martindale Rd 6” Main Cutout and Replace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F58CD83-111C-ED4A-BB78-D4B70E49A90F}"/>
              </a:ext>
            </a:extLst>
          </p:cNvPr>
          <p:cNvSpPr/>
          <p:nvPr/>
        </p:nvSpPr>
        <p:spPr>
          <a:xfrm>
            <a:off x="0" y="5595746"/>
            <a:ext cx="12193200" cy="57508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7600" bIns="147600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/>
              <a:t>City of Greater Sudbury: Annual Utilities Co-ordination Meeting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A71C89-2D7F-4DE3-B686-B567B7CE4AF9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A80A741A-74A8-FCF3-E8BF-5852C4DB48CB}"/>
              </a:ext>
            </a:extLst>
          </p:cNvPr>
          <p:cNvSpPr txBox="1">
            <a:spLocks/>
          </p:cNvSpPr>
          <p:nvPr/>
        </p:nvSpPr>
        <p:spPr>
          <a:xfrm>
            <a:off x="388977" y="1109620"/>
            <a:ext cx="3259811" cy="794191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174625" indent="-17462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61963" indent="-2317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Arial" panose="020B0604020202020204" pitchFamily="34" charset="0"/>
              <a:buChar char="–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691200" indent="-17462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System Font Regular"/>
              <a:buChar char="&gt;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7600" indent="-1666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033200" indent="-1728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System Font Regular"/>
              <a:buChar char="–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4-5 Days Work Duration</a:t>
            </a:r>
          </a:p>
          <a:p>
            <a:r>
              <a:rPr lang="en-US" sz="2000" dirty="0"/>
              <a:t>Summer 2024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978036-2D9B-590A-8C5C-EC6FF88F64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0250" y="1173694"/>
            <a:ext cx="6210447" cy="4833290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2BBA2CAE-F415-0331-78E7-4A0A0BCEC592}"/>
              </a:ext>
            </a:extLst>
          </p:cNvPr>
          <p:cNvSpPr/>
          <p:nvPr/>
        </p:nvSpPr>
        <p:spPr>
          <a:xfrm>
            <a:off x="8991599" y="4548565"/>
            <a:ext cx="582241" cy="57508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961064-BA67-2FE1-43FF-DEEB5F79A9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764" y="1915881"/>
            <a:ext cx="4311228" cy="4091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41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F58CD83-111C-ED4A-BB78-D4B70E49A90F}"/>
              </a:ext>
            </a:extLst>
          </p:cNvPr>
          <p:cNvSpPr/>
          <p:nvPr/>
        </p:nvSpPr>
        <p:spPr>
          <a:xfrm>
            <a:off x="0" y="5625520"/>
            <a:ext cx="12193200" cy="57508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7600" bIns="147600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A1CA59-4710-F5AD-4D9A-0096FFBF37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100" y="1506715"/>
            <a:ext cx="5338684" cy="471272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8977" y="416891"/>
            <a:ext cx="9649103" cy="546305"/>
          </a:xfrm>
        </p:spPr>
        <p:txBody>
          <a:bodyPr/>
          <a:lstStyle/>
          <a:p>
            <a:r>
              <a:rPr lang="en-US" dirty="0"/>
              <a:t>Coniston District Reg. Station Abandonment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/>
              <a:t>City of Greater Sudbury: Annual Utilities Co-ordination Meeting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A71C89-2D7F-4DE3-B686-B567B7CE4AF9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A80A741A-74A8-FCF3-E8BF-5852C4DB48CB}"/>
              </a:ext>
            </a:extLst>
          </p:cNvPr>
          <p:cNvSpPr txBox="1">
            <a:spLocks/>
          </p:cNvSpPr>
          <p:nvPr/>
        </p:nvSpPr>
        <p:spPr>
          <a:xfrm>
            <a:off x="5867257" y="1142644"/>
            <a:ext cx="3259811" cy="794191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174625" indent="-17462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61963" indent="-2317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Arial" panose="020B0604020202020204" pitchFamily="34" charset="0"/>
              <a:buChar char="–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691200" indent="-17462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System Font Regular"/>
              <a:buChar char="&gt;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7600" indent="-1666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033200" indent="-1728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System Font Regular"/>
              <a:buChar char="–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5-10 Days Work Duration</a:t>
            </a:r>
          </a:p>
          <a:p>
            <a:r>
              <a:rPr lang="en-US" sz="2000" dirty="0"/>
              <a:t>Summer 2024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BBA2CAE-F415-0331-78E7-4A0A0BCEC592}"/>
              </a:ext>
            </a:extLst>
          </p:cNvPr>
          <p:cNvSpPr/>
          <p:nvPr/>
        </p:nvSpPr>
        <p:spPr>
          <a:xfrm>
            <a:off x="3648788" y="4080049"/>
            <a:ext cx="288231" cy="284687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82C9A4A-B35A-523A-751C-976A2B1F27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4958" y="2012111"/>
            <a:ext cx="5871155" cy="334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368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DAD87EA-5D40-34C4-C095-4660257D856E}"/>
              </a:ext>
            </a:extLst>
          </p:cNvPr>
          <p:cNvSpPr/>
          <p:nvPr/>
        </p:nvSpPr>
        <p:spPr>
          <a:xfrm>
            <a:off x="-1200" y="6114219"/>
            <a:ext cx="12193200" cy="57508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7600" bIns="147600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6932C5-5018-5D46-885A-2D88E1647196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/>
              <a:t>City of Greater Sudbury: Annual Utilities Co-ordination Meeting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6CC57F-E81B-5544-9062-0BD9CB3F902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A71C89-2D7F-4DE3-B686-B567B7CE4AF9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5" name="Title 5">
            <a:extLst>
              <a:ext uri="{FF2B5EF4-FFF2-40B4-BE49-F238E27FC236}">
                <a16:creationId xmlns:a16="http://schemas.microsoft.com/office/drawing/2014/main" id="{D079B8DD-2D60-EEC7-EA90-938E8D318851}"/>
              </a:ext>
            </a:extLst>
          </p:cNvPr>
          <p:cNvSpPr txBox="1">
            <a:spLocks/>
          </p:cNvSpPr>
          <p:nvPr/>
        </p:nvSpPr>
        <p:spPr>
          <a:xfrm>
            <a:off x="272477" y="315466"/>
            <a:ext cx="9649103" cy="54630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 spc="0" baseline="0">
                <a:solidFill>
                  <a:schemeClr val="accent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 Sudbury 2024</a:t>
            </a:r>
          </a:p>
        </p:txBody>
      </p:sp>
      <p:sp>
        <p:nvSpPr>
          <p:cNvPr id="5" name="Title 103">
            <a:extLst>
              <a:ext uri="{FF2B5EF4-FFF2-40B4-BE49-F238E27FC236}">
                <a16:creationId xmlns:a16="http://schemas.microsoft.com/office/drawing/2014/main" id="{D03C26B0-9D1F-49DC-A8FB-C695E4F0D48E}"/>
              </a:ext>
            </a:extLst>
          </p:cNvPr>
          <p:cNvSpPr txBox="1">
            <a:spLocks/>
          </p:cNvSpPr>
          <p:nvPr/>
        </p:nvSpPr>
        <p:spPr>
          <a:xfrm>
            <a:off x="419101" y="1336023"/>
            <a:ext cx="4945380" cy="367488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 spc="0" baseline="0">
                <a:solidFill>
                  <a:schemeClr val="accent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800" b="1" dirty="0"/>
              <a:t>Conversion</a:t>
            </a:r>
          </a:p>
          <a:p>
            <a:r>
              <a:rPr lang="en-US" sz="1800" dirty="0"/>
              <a:t>Pineridge Estates – Lively</a:t>
            </a:r>
          </a:p>
          <a:p>
            <a:r>
              <a:rPr lang="en-US" sz="1800" dirty="0"/>
              <a:t>4385 Highway 69 – </a:t>
            </a:r>
            <a:r>
              <a:rPr lang="en-US" sz="1800" dirty="0" err="1"/>
              <a:t>Hanmer</a:t>
            </a:r>
            <a:endParaRPr lang="en-US" sz="1800" dirty="0"/>
          </a:p>
          <a:p>
            <a:r>
              <a:rPr lang="en-US" sz="1800" dirty="0"/>
              <a:t>Cam St.  - 35m main extension from Luisa Dr.</a:t>
            </a:r>
          </a:p>
          <a:p>
            <a:r>
              <a:rPr lang="en-US" sz="1800" dirty="0"/>
              <a:t>235 Caswell - Sudbury</a:t>
            </a:r>
          </a:p>
          <a:p>
            <a:endParaRPr lang="en-US" sz="1800" dirty="0"/>
          </a:p>
          <a:p>
            <a:r>
              <a:rPr lang="en-US" sz="1800" b="1" dirty="0"/>
              <a:t>Joint Trench</a:t>
            </a:r>
          </a:p>
          <a:p>
            <a:r>
              <a:rPr lang="en-US" sz="1800" dirty="0"/>
              <a:t>Oscar St – </a:t>
            </a:r>
            <a:r>
              <a:rPr lang="en-US" sz="1800" dirty="0" err="1"/>
              <a:t>Hanmer</a:t>
            </a:r>
            <a:endParaRPr lang="en-US" sz="1800" dirty="0"/>
          </a:p>
          <a:p>
            <a:r>
              <a:rPr lang="en-US" sz="1800" dirty="0"/>
              <a:t>Hazelton Phase 6 - Sudbury</a:t>
            </a:r>
          </a:p>
          <a:p>
            <a:r>
              <a:rPr lang="en-US" sz="1800" dirty="0"/>
              <a:t>Foxborough 5A,5B – Garson</a:t>
            </a:r>
          </a:p>
          <a:p>
            <a:r>
              <a:rPr lang="en-US" sz="1800" dirty="0"/>
              <a:t>Moonglow Phase 8B – Sudbury</a:t>
            </a:r>
          </a:p>
          <a:p>
            <a:r>
              <a:rPr lang="en-US" sz="1800" dirty="0"/>
              <a:t>Dominion Park Phase 13 – Val Caron</a:t>
            </a:r>
          </a:p>
          <a:p>
            <a:r>
              <a:rPr lang="en-US" sz="1800" dirty="0"/>
              <a:t>Remington Rd- Sudbury</a:t>
            </a:r>
          </a:p>
          <a:p>
            <a:r>
              <a:rPr lang="en-US" sz="1800" dirty="0"/>
              <a:t>Billiards Green – Sudbury</a:t>
            </a:r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8" name="Title 103">
            <a:extLst>
              <a:ext uri="{FF2B5EF4-FFF2-40B4-BE49-F238E27FC236}">
                <a16:creationId xmlns:a16="http://schemas.microsoft.com/office/drawing/2014/main" id="{79829838-5239-CB92-9D12-60C3E8719ECD}"/>
              </a:ext>
            </a:extLst>
          </p:cNvPr>
          <p:cNvSpPr txBox="1">
            <a:spLocks/>
          </p:cNvSpPr>
          <p:nvPr/>
        </p:nvSpPr>
        <p:spPr>
          <a:xfrm>
            <a:off x="5374658" y="3115331"/>
            <a:ext cx="4945380" cy="367488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 spc="0" baseline="0">
                <a:solidFill>
                  <a:schemeClr val="accent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800" b="1" dirty="0"/>
              <a:t>Customer work</a:t>
            </a:r>
          </a:p>
          <a:p>
            <a:r>
              <a:rPr lang="en-US" sz="1800" dirty="0"/>
              <a:t>CRA building</a:t>
            </a:r>
          </a:p>
          <a:p>
            <a:r>
              <a:rPr lang="en-US" sz="1800" dirty="0"/>
              <a:t>Rainbow Concrete</a:t>
            </a:r>
          </a:p>
          <a:p>
            <a:r>
              <a:rPr lang="en-US" sz="1800" dirty="0"/>
              <a:t>3161 Herold</a:t>
            </a:r>
          </a:p>
          <a:p>
            <a:r>
              <a:rPr lang="en-US" sz="1800" dirty="0"/>
              <a:t>1333 Highway 69</a:t>
            </a:r>
          </a:p>
          <a:p>
            <a:r>
              <a:rPr lang="en-US" sz="1800" dirty="0"/>
              <a:t>5864 Highway 69</a:t>
            </a:r>
          </a:p>
          <a:p>
            <a:r>
              <a:rPr lang="en-US" sz="1800" dirty="0"/>
              <a:t>935 Cambrian Heights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11" name="Picture 2" descr="Natural gas meter bank">
            <a:extLst>
              <a:ext uri="{FF2B5EF4-FFF2-40B4-BE49-F238E27FC236}">
                <a16:creationId xmlns:a16="http://schemas.microsoft.com/office/drawing/2014/main" id="{304456EF-E571-187C-1C2B-BB648FE582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  <a14:imgEffect>
                      <a14:saturation sat="5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71711" y="1264473"/>
            <a:ext cx="3701188" cy="3701716"/>
          </a:xfrm>
          <a:prstGeom prst="ellipse">
            <a:avLst/>
          </a:prstGeom>
          <a:ln w="571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497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8977" y="416891"/>
            <a:ext cx="9649103" cy="546305"/>
          </a:xfrm>
        </p:spPr>
        <p:txBody>
          <a:bodyPr/>
          <a:lstStyle/>
          <a:p>
            <a:r>
              <a:rPr lang="en-US" dirty="0"/>
              <a:t>Third Party Guidelines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30324" y="690043"/>
            <a:ext cx="4783794" cy="3974359"/>
          </a:xfrm>
        </p:spPr>
        <p:txBody>
          <a:bodyPr/>
          <a:lstStyle/>
          <a:p>
            <a:endParaRPr lang="en-CA" sz="2000" dirty="0"/>
          </a:p>
          <a:p>
            <a:r>
              <a:rPr lang="en-CA" sz="2000" dirty="0"/>
              <a:t>Safe excavation and observation requirements.</a:t>
            </a:r>
            <a:endParaRPr lang="en-US" sz="1800" dirty="0"/>
          </a:p>
          <a:p>
            <a:r>
              <a:rPr lang="en-US" sz="2000" dirty="0"/>
              <a:t>Boundary clearances for mains.</a:t>
            </a:r>
            <a:endParaRPr lang="en-CA" sz="2000" dirty="0"/>
          </a:p>
          <a:p>
            <a:r>
              <a:rPr lang="en-CA" sz="2000" dirty="0"/>
              <a:t>Blasting and pile driving requirements.</a:t>
            </a:r>
          </a:p>
          <a:p>
            <a:r>
              <a:rPr lang="en-CA" sz="2000" dirty="0"/>
              <a:t>Equipment crossing guidelines.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F58CD83-111C-ED4A-BB78-D4B70E49A90F}"/>
              </a:ext>
            </a:extLst>
          </p:cNvPr>
          <p:cNvSpPr/>
          <p:nvPr/>
        </p:nvSpPr>
        <p:spPr>
          <a:xfrm>
            <a:off x="-1200" y="5618578"/>
            <a:ext cx="12193200" cy="7597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147600" bIns="147600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Working near vital pipelines?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000000"/>
                </a:solidFill>
                <a:latin typeface="FoundationRoman"/>
              </a:rPr>
              <a:t>L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FoundationRoman"/>
              </a:rPr>
              <a:t>ocate service providers may identify that a vital natural gas pipeline is within 30m of the proposed work area. Legally, work cannot begin until clearance is obtained.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A71C89-2D7F-4DE3-B686-B567B7CE4AF9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E74CBED3-D3C9-1A72-2E50-F8E12BEEEE94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419100" y="6466584"/>
            <a:ext cx="6662738" cy="276293"/>
          </a:xfrm>
        </p:spPr>
        <p:txBody>
          <a:bodyPr/>
          <a:lstStyle/>
          <a:p>
            <a:r>
              <a:rPr lang="en-US" dirty="0"/>
              <a:t>City of Greater Sudbury: Annual Utilities Co-ordination Meeting</a:t>
            </a:r>
          </a:p>
          <a:p>
            <a:endParaRPr lang="en-US" dirty="0"/>
          </a:p>
        </p:txBody>
      </p:sp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32A3087D-9418-3C48-FD1B-2E1ACF830D49}"/>
              </a:ext>
            </a:extLst>
          </p:cNvPr>
          <p:cNvSpPr txBox="1">
            <a:spLocks/>
          </p:cNvSpPr>
          <p:nvPr/>
        </p:nvSpPr>
        <p:spPr>
          <a:xfrm>
            <a:off x="5302517" y="826620"/>
            <a:ext cx="6659159" cy="39743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4625" indent="-17462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61963" indent="-23177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Arial" panose="020B0604020202020204" pitchFamily="34" charset="0"/>
              <a:buChar char="–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691200" indent="-174625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System Font Regular"/>
              <a:buChar char="&gt;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7600" indent="-1666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033200" indent="-1728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555555"/>
              </a:buClr>
              <a:buFont typeface="System Font Regular"/>
              <a:buChar char="–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sz="2000" dirty="0"/>
          </a:p>
          <a:p>
            <a:r>
              <a:rPr lang="en-US" sz="2000" dirty="0"/>
              <a:t>Excavation should assume there are branch connections and valves higher than the main, requiring more space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EEDFD0-C120-823D-C28A-A3C008C7F3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8195" y="2251515"/>
            <a:ext cx="6152832" cy="32530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4AAA7F0-5699-48C8-1521-FCA5305077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" y="3180508"/>
            <a:ext cx="4096322" cy="221010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70B767C-C70C-641E-F7A6-92A19533DE7D}"/>
              </a:ext>
            </a:extLst>
          </p:cNvPr>
          <p:cNvSpPr txBox="1"/>
          <p:nvPr/>
        </p:nvSpPr>
        <p:spPr>
          <a:xfrm>
            <a:off x="5471793" y="530533"/>
            <a:ext cx="39135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hlinkClick r:id="rId5"/>
              </a:rPr>
              <a:t>Third-Party Requirements in the Vicinity of Natural Gas Facilities Standard (enbridgegas.com)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7469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Enbridge Gas">
      <a:dk1>
        <a:srgbClr val="555555"/>
      </a:dk1>
      <a:lt1>
        <a:srgbClr val="FFFFFF"/>
      </a:lt1>
      <a:dk2>
        <a:srgbClr val="555555"/>
      </a:dk2>
      <a:lt2>
        <a:srgbClr val="EAEBEB"/>
      </a:lt2>
      <a:accent1>
        <a:srgbClr val="FFB81C"/>
      </a:accent1>
      <a:accent2>
        <a:srgbClr val="555555"/>
      </a:accent2>
      <a:accent3>
        <a:srgbClr val="97999B"/>
      </a:accent3>
      <a:accent4>
        <a:srgbClr val="007DBA"/>
      </a:accent4>
      <a:accent5>
        <a:srgbClr val="97999B"/>
      </a:accent5>
      <a:accent6>
        <a:srgbClr val="6CC24A"/>
      </a:accent6>
      <a:hlink>
        <a:srgbClr val="007DBA"/>
      </a:hlink>
      <a:folHlink>
        <a:srgbClr val="72006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accent2">
              <a:lumMod val="60000"/>
              <a:lumOff val="40000"/>
            </a:schemeClr>
          </a:solidFill>
          <a:bevel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3576</TotalTime>
  <Words>381</Words>
  <Application>Microsoft Office PowerPoint</Application>
  <PresentationFormat>Widescreen</PresentationFormat>
  <Paragraphs>74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FoundationRoman</vt:lpstr>
      <vt:lpstr>System Font Regular</vt:lpstr>
      <vt:lpstr>Wingdings</vt:lpstr>
      <vt:lpstr>1_Office Theme</vt:lpstr>
      <vt:lpstr>Enbridge 2024 Proposed Projects</vt:lpstr>
      <vt:lpstr>Overview of Planned Work in CGS 2024</vt:lpstr>
      <vt:lpstr>Medina Lane 4” Valve Replacement</vt:lpstr>
      <vt:lpstr>Martindale Rd 6” Main Cutout and Replace</vt:lpstr>
      <vt:lpstr>Coniston District Reg. Station Abandonment</vt:lpstr>
      <vt:lpstr>PowerPoint Presentation</vt:lpstr>
      <vt:lpstr>Third Party Guidelines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Enbridge 2023 Proposed Projects</dc:title>
  <dc:creator>Martin Rohde</dc:creator>
  <cp:lastModifiedBy>Martin Rohde</cp:lastModifiedBy>
  <cp:revision>18</cp:revision>
  <dcterms:created xsi:type="dcterms:W3CDTF">2023-04-18T16:41:45Z</dcterms:created>
  <dcterms:modified xsi:type="dcterms:W3CDTF">2024-02-27T13:47:42Z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1a6f161-e42b-4c47-8f69-f6a81e023e2d_Enabled">
    <vt:lpwstr>true</vt:lpwstr>
  </property>
  <property fmtid="{D5CDD505-2E9C-101B-9397-08002B2CF9AE}" pid="3" name="MSIP_Label_b1a6f161-e42b-4c47-8f69-f6a81e023e2d_SetDate">
    <vt:lpwstr>2023-04-18T16:41:45Z</vt:lpwstr>
  </property>
  <property fmtid="{D5CDD505-2E9C-101B-9397-08002B2CF9AE}" pid="4" name="MSIP_Label_b1a6f161-e42b-4c47-8f69-f6a81e023e2d_Method">
    <vt:lpwstr>Standard</vt:lpwstr>
  </property>
  <property fmtid="{D5CDD505-2E9C-101B-9397-08002B2CF9AE}" pid="5" name="MSIP_Label_b1a6f161-e42b-4c47-8f69-f6a81e023e2d_Name">
    <vt:lpwstr>b1a6f161-e42b-4c47-8f69-f6a81e023e2d</vt:lpwstr>
  </property>
  <property fmtid="{D5CDD505-2E9C-101B-9397-08002B2CF9AE}" pid="6" name="MSIP_Label_b1a6f161-e42b-4c47-8f69-f6a81e023e2d_SiteId">
    <vt:lpwstr>271df5c2-953a-497b-93ad-7adf7a4b3cd7</vt:lpwstr>
  </property>
  <property fmtid="{D5CDD505-2E9C-101B-9397-08002B2CF9AE}" pid="7" name="MSIP_Label_b1a6f161-e42b-4c47-8f69-f6a81e023e2d_ActionId">
    <vt:lpwstr>1d27de93-9957-4c6e-9b57-6a8cd5996530</vt:lpwstr>
  </property>
  <property fmtid="{D5CDD505-2E9C-101B-9397-08002B2CF9AE}" pid="8" name="MSIP_Label_b1a6f161-e42b-4c47-8f69-f6a81e023e2d_ContentBits">
    <vt:lpwstr>0</vt:lpwstr>
  </property>
  <property fmtid="{D5CDD505-2E9C-101B-9397-08002B2CF9AE}" pid="10" name="_NewReviewCycle">
    <vt:lpwstr/>
  </property>
</Properties>
</file>