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5" r:id="rId1"/>
    <p:sldMasterId id="2147483661" r:id="rId2"/>
    <p:sldMasterId id="2147483663" r:id="rId3"/>
  </p:sldMasterIdLst>
  <p:notesMasterIdLst>
    <p:notesMasterId r:id="rId13"/>
  </p:notesMasterIdLst>
  <p:sldIdLst>
    <p:sldId id="256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64" r:id="rId1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292"/>
    <p:restoredTop sz="68691" autoAdjust="0"/>
  </p:normalViewPr>
  <p:slideViewPr>
    <p:cSldViewPr snapToGrid="0" snapToObjects="1">
      <p:cViewPr varScale="1">
        <p:scale>
          <a:sx n="46" d="100"/>
          <a:sy n="46" d="100"/>
        </p:scale>
        <p:origin x="1124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4C7F2FD-B81C-3F4E-8530-C21E8FFE01E3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6D1CA52-9CA3-164C-B1E3-5748D03B0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052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D1CA52-9CA3-164C-B1E3-5748D03B0DA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0299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D1CA52-9CA3-164C-B1E3-5748D03B0DA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268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D1CA52-9CA3-164C-B1E3-5748D03B0DA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438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D1CA52-9CA3-164C-B1E3-5748D03B0DA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532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D1CA52-9CA3-164C-B1E3-5748D03B0DA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8354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D1CA52-9CA3-164C-B1E3-5748D03B0DA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920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A6F41-49BC-B74D-A150-217526A4D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F5964EFE-31E0-3444-B9BF-2E2C58815A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3167088"/>
            <a:ext cx="3961579" cy="3690912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A0B2937-FD2D-7B4B-93CE-0674C7734C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4017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02005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057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90255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4997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180966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6953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081780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9590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5695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741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03E33-2980-F14F-A8DD-ABCF4E883D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113ED0-CCD1-9749-B511-4D7AE223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941786B-E677-F848-9B08-EEAA0AFC47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55064" y="5638235"/>
            <a:ext cx="3217030" cy="88881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4F82287-E6E2-2242-AAB0-236A7C5C9973}"/>
              </a:ext>
            </a:extLst>
          </p:cNvPr>
          <p:cNvSpPr txBox="1"/>
          <p:nvPr userDrawn="1"/>
        </p:nvSpPr>
        <p:spPr>
          <a:xfrm>
            <a:off x="7347756" y="5259144"/>
            <a:ext cx="4505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b="1" i="0" dirty="0">
                <a:latin typeface="Helvetica" pitchFamily="2" charset="0"/>
              </a:rPr>
              <a:t>2019-2027 Strategic Plan Priorities</a:t>
            </a:r>
          </a:p>
        </p:txBody>
      </p:sp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376A42EF-564B-5841-B142-6958553A56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-1127701" y="929857"/>
            <a:ext cx="6175936" cy="575397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97B0262-AD3F-EF4F-9263-63379A6F49A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36482" y="5628476"/>
            <a:ext cx="7304630" cy="88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808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A6F41-49BC-B74D-A150-217526A4D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83537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96F933-4A9B-C821-378B-CADC775465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55064" y="5638235"/>
            <a:ext cx="3217030" cy="88881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A2FDA5C-CC9A-E662-77BE-56A2CBD4E887}"/>
              </a:ext>
            </a:extLst>
          </p:cNvPr>
          <p:cNvSpPr txBox="1"/>
          <p:nvPr userDrawn="1"/>
        </p:nvSpPr>
        <p:spPr>
          <a:xfrm>
            <a:off x="7347756" y="5259144"/>
            <a:ext cx="4505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b="1" i="0" dirty="0">
                <a:latin typeface="Helvetica" pitchFamily="2" charset="0"/>
              </a:rPr>
              <a:t>2019-2027 Strategic Plan Priorities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51D5D6C9-0B7E-30A9-E206-DC5D7FDC06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-1127701" y="929857"/>
            <a:ext cx="6175936" cy="57539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2F3B4FE-BC7A-2129-1B95-3FB0E8F3048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36482" y="5628476"/>
            <a:ext cx="7304630" cy="88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784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F98333-2779-F40F-3C17-9A790BD662B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144518" y="6075579"/>
            <a:ext cx="1710698" cy="4726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261BF44-45AB-EB91-A120-04BB207CB86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13626" y="6042535"/>
            <a:ext cx="4427486" cy="53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607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012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897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161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203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233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C4CB595-214F-1F45-A56F-88EFB41AF9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686AE8-F87F-384B-9BCF-8C0CB7BEB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A325FB-3002-4143-915B-734F1E672E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40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0DBA15-9C69-B344-AA0B-27687214793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144518" y="6075579"/>
            <a:ext cx="1710698" cy="4726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25FBB64-6EA8-E84A-9E04-FD94E9EAFC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13626" y="6042535"/>
            <a:ext cx="4427486" cy="53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218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elvetica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elvetica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elvetica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9D03B47-32F8-A742-BE46-756ED966CA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511537E-EA44-0A4A-9409-EA3E5638358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365138" y="2950790"/>
            <a:ext cx="3461724" cy="9564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D65ED1E-159D-2F40-9D06-5E387FD190F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436482" y="5638235"/>
            <a:ext cx="7304630" cy="88881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E3B4944-1BDE-484F-BD4A-C1EB237210FB}"/>
              </a:ext>
            </a:extLst>
          </p:cNvPr>
          <p:cNvSpPr txBox="1"/>
          <p:nvPr userDrawn="1"/>
        </p:nvSpPr>
        <p:spPr>
          <a:xfrm>
            <a:off x="450888" y="5973052"/>
            <a:ext cx="36579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>
                <a:latin typeface="Helvetica" pitchFamily="2" charset="0"/>
              </a:rPr>
              <a:t>greatersudbury.ca</a:t>
            </a:r>
            <a:endParaRPr lang="en-US" sz="3000" b="1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837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elvetica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elvetica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elvetica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5D9999D-E905-52EB-B575-767C0FC42CE9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608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4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reatersudbury.ca/ongoingproject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CB575-85F1-2B48-BB27-F2568A6449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74337" y="1265314"/>
            <a:ext cx="4299666" cy="3249131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4600" dirty="0">
                <a:solidFill>
                  <a:schemeClr val="accent2">
                    <a:lumMod val="75000"/>
                  </a:schemeClr>
                </a:solidFill>
              </a:rPr>
              <a:t>2024 Construction Season and Outlook for 2025 to 2027</a:t>
            </a:r>
            <a:endParaRPr lang="en-US" sz="46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098FC3-97F8-CA46-A483-1EB03F8395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74336" y="4514446"/>
            <a:ext cx="4299666" cy="871042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Stephen Holmes, P.Eng. </a:t>
            </a:r>
            <a:endParaRPr lang="en-US"/>
          </a:p>
          <a:p>
            <a:pPr algn="l"/>
            <a:r>
              <a:rPr lang="en-US" dirty="0"/>
              <a:t>Manager of Project Services</a:t>
            </a:r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5A7802B6-FF37-40CF-A7E2-6F2A0D9A9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" name="Graphic 6" descr="Upward trend">
            <a:extLst>
              <a:ext uri="{FF2B5EF4-FFF2-40B4-BE49-F238E27FC236}">
                <a16:creationId xmlns:a16="http://schemas.microsoft.com/office/drawing/2014/main" id="{EC758CFC-E596-AA18-45BB-DFB456739A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8604" y="1550139"/>
            <a:ext cx="3765692" cy="376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380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Text&#10;&#10;Description automatically generated with medium confidence">
            <a:extLst>
              <a:ext uri="{FF2B5EF4-FFF2-40B4-BE49-F238E27FC236}">
                <a16:creationId xmlns:a16="http://schemas.microsoft.com/office/drawing/2014/main" id="{B196B12B-6926-4E68-B81A-27C68F801E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6600" y="1127522"/>
            <a:ext cx="6045705" cy="49121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F910AE5-372F-4430-A834-88179899A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035" y="498764"/>
            <a:ext cx="10497457" cy="976405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 Carry-Overs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80D2F2-CAD4-4592-831A-8D896A3259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035" y="1694563"/>
            <a:ext cx="6634184" cy="4185537"/>
          </a:xfrm>
        </p:spPr>
        <p:txBody>
          <a:bodyPr>
            <a:normAutofit/>
          </a:bodyPr>
          <a:lstStyle/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Anderson Dr (Lively)</a:t>
            </a: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Loach’s/Armstrong (South End)</a:t>
            </a: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Bridge of Nations</a:t>
            </a: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Paris Notre Dame Bikeway</a:t>
            </a: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Kingsway, BD to Falconbridge</a:t>
            </a: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Agnes St (Flour Mill)</a:t>
            </a: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Nelson Street Pedestrian Bridge</a:t>
            </a:r>
          </a:p>
        </p:txBody>
      </p:sp>
    </p:spTree>
    <p:extLst>
      <p:ext uri="{BB962C8B-B14F-4D97-AF65-F5344CB8AC3E}">
        <p14:creationId xmlns:p14="http://schemas.microsoft.com/office/powerpoint/2010/main" val="3255204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80D2F2-CAD4-4592-831A-8D896A3259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730" y="5126359"/>
            <a:ext cx="10410371" cy="8597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000" dirty="0">
                <a:hlinkClick r:id="rId3"/>
              </a:rPr>
              <a:t>greatersudbury.ca/</a:t>
            </a:r>
            <a:r>
              <a:rPr lang="en-US" sz="3000" dirty="0" err="1">
                <a:hlinkClick r:id="rId3"/>
              </a:rPr>
              <a:t>ongoingprojects</a:t>
            </a:r>
            <a:r>
              <a:rPr lang="en-US" sz="3000" dirty="0"/>
              <a:t> 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Qr code&#10;&#10;Description automatically generated">
            <a:extLst>
              <a:ext uri="{FF2B5EF4-FFF2-40B4-BE49-F238E27FC236}">
                <a16:creationId xmlns:a16="http://schemas.microsoft.com/office/drawing/2014/main" id="{B9B1017F-700D-B213-0EA9-7FF0FC752F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6383" y="670373"/>
            <a:ext cx="4081195" cy="405443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0BEBCC8-7023-EDB7-08E4-2010897B00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8527" y="670374"/>
            <a:ext cx="6098017" cy="4141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347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hart&#10;&#10;Description automatically generated">
            <a:extLst>
              <a:ext uri="{FF2B5EF4-FFF2-40B4-BE49-F238E27FC236}">
                <a16:creationId xmlns:a16="http://schemas.microsoft.com/office/drawing/2014/main" id="{9A1003AD-4942-4EF8-A1A4-D544D61BD4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5989" y="2393199"/>
            <a:ext cx="5561377" cy="30424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F910AE5-372F-4430-A834-88179899A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271" y="211148"/>
            <a:ext cx="10497457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 Tender Schedule Highlights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0EA9EC5-24C8-4083-890E-2CCF3F6DE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613" y="1536710"/>
            <a:ext cx="6718738" cy="4365325"/>
          </a:xfrm>
        </p:spPr>
        <p:txBody>
          <a:bodyPr>
            <a:normAutofit lnSpcReduction="10000"/>
          </a:bodyPr>
          <a:lstStyle/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David/Marion at Paris</a:t>
            </a: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Junction Creek Reprofiling</a:t>
            </a: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Lasalle – Falconbridge to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Elisabella</a:t>
            </a:r>
            <a:endParaRPr lang="en-US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Hillcrest (Lively)</a:t>
            </a: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Wiltshire – Adams to Randolph</a:t>
            </a: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Ethelbert/Ernest/Maple</a:t>
            </a: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Lily Creek Culvert at Regent</a:t>
            </a:r>
          </a:p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Skead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Road Watermain</a:t>
            </a: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CPR Overpass (MR35)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008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5C3FB5B-765C-C926-8B71-D53680A7AE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7400" y="417251"/>
            <a:ext cx="7259063" cy="51823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9FC1795-3AA9-F745-8FE1-02FCAFD87256}"/>
              </a:ext>
            </a:extLst>
          </p:cNvPr>
          <p:cNvSpPr txBox="1"/>
          <p:nvPr/>
        </p:nvSpPr>
        <p:spPr>
          <a:xfrm>
            <a:off x="329366" y="5153298"/>
            <a:ext cx="4505870" cy="7540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greatersudbury.ca/</a:t>
            </a:r>
            <a:r>
              <a:rPr lang="en-US" sz="2000" b="1" dirty="0" err="1"/>
              <a:t>proposedbudget</a:t>
            </a:r>
            <a:endParaRPr lang="en-US" sz="2000" b="1" dirty="0"/>
          </a:p>
          <a:p>
            <a:endParaRPr lang="en-US" sz="2300" b="1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823FE2A-D18B-D765-4A70-49A893AC4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968" y="733744"/>
            <a:ext cx="3838067" cy="1933256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 – 2027 Proposed Budget Document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0C51A3-AC62-BDB5-4294-8D57B22E0F5D}"/>
              </a:ext>
            </a:extLst>
          </p:cNvPr>
          <p:cNvSpPr txBox="1"/>
          <p:nvPr/>
        </p:nvSpPr>
        <p:spPr>
          <a:xfrm>
            <a:off x="231268" y="2741713"/>
            <a:ext cx="436613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Infrastructure Capital Budget Outlook </a:t>
            </a: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Pages 381 to 386 </a:t>
            </a:r>
          </a:p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(search 2024-2025 Proposed Budget)</a:t>
            </a:r>
          </a:p>
        </p:txBody>
      </p:sp>
    </p:spTree>
    <p:extLst>
      <p:ext uri="{BB962C8B-B14F-4D97-AF65-F5344CB8AC3E}">
        <p14:creationId xmlns:p14="http://schemas.microsoft.com/office/powerpoint/2010/main" val="3873629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639DC-6479-20D4-7309-1CAA51B80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271" y="484861"/>
            <a:ext cx="10497457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Construction Outlook Highlights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66CF3C-72FF-F3C6-B3F1-321E18982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613" y="2069708"/>
            <a:ext cx="10907487" cy="4448452"/>
          </a:xfrm>
        </p:spPr>
        <p:txBody>
          <a:bodyPr/>
          <a:lstStyle/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MR55 - Hillcrest to MR24</a:t>
            </a:r>
          </a:p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Skead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Road - Airport to 1.9km East</a:t>
            </a: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Ramps – Big Nickel to Lorne</a:t>
            </a: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College Street CPKC Rail Underpass</a:t>
            </a: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Second Av – Bancroft to Kenwood (2025 to 2027)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4F661F-02B0-9CD4-304D-93AEAED670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5289" y="1147643"/>
            <a:ext cx="3189098" cy="2281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317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639DC-6479-20D4-7309-1CAA51B80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272" y="484861"/>
            <a:ext cx="10497457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 Construction Outlook Highlights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66CF3C-72FF-F3C6-B3F1-321E18982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271" y="886691"/>
            <a:ext cx="9071430" cy="5320145"/>
          </a:xfrm>
        </p:spPr>
        <p:txBody>
          <a:bodyPr>
            <a:normAutofit lnSpcReduction="10000"/>
          </a:bodyPr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Lasalle –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Elisabella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to 400m East</a:t>
            </a:r>
          </a:p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Elisabella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– Lasalle to Lapointe </a:t>
            </a: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Notre Dame – Armand to Oscar (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Hanmer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MR15 – St. Laurent to Montee Principal</a:t>
            </a: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Barry Downe – Lillian to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Maley</a:t>
            </a:r>
            <a:endParaRPr lang="en-US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Long Lake Road – St. Charles Lake Rd to Gateway</a:t>
            </a: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Garson Coniston Road – Hwy 17 to 5.8km N</a:t>
            </a: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Highland/Oakwood (Capreol)</a:t>
            </a: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Bancroft – Kingsway to Bellevue</a:t>
            </a: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Bellevue – Howey to Bancroft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2AFA4F-D9BA-D2A4-7DD8-00AC0A5C24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0817" y="1147643"/>
            <a:ext cx="3189098" cy="2281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307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639DC-6479-20D4-7309-1CAA51B80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2285" y="472281"/>
            <a:ext cx="10497457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2027 Construction Outlook Highlights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66CF3C-72FF-F3C6-B3F1-321E18982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255" y="1596448"/>
            <a:ext cx="10907487" cy="3940174"/>
          </a:xfrm>
        </p:spPr>
        <p:txBody>
          <a:bodyPr>
            <a:normAutofit/>
          </a:bodyPr>
          <a:lstStyle/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Montee Principal – MR15 to MR35</a:t>
            </a: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MR55 – Horizon to Simon Lake Drive West</a:t>
            </a: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Lansing – Madison to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Maley</a:t>
            </a:r>
            <a:endParaRPr lang="en-US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Long Lake Road –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Sunvalley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to Tilton Lake Road</a:t>
            </a: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Frood Road – Shevchenko to Lasalle</a:t>
            </a: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Panache Lake Rd – St.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Pothier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to Island Road</a:t>
            </a: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MR24 – Hill to Anderson &amp; First to Fifth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7C047D-424D-4FFD-D194-1BB366EAEC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6681" y="1135063"/>
            <a:ext cx="3206685" cy="229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511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B4DE830A-B531-4A3B-96F6-0ECE88B08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813DF2C-461A-4A8F-9679-A172790D1F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4CD3A85-C039-4249-86E4-1EB9318B5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887EA6D2-2883-42C2-993D-094CA6D65D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3B895046-636F-4D1B-ACA4-29AA0CB33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C6B0CDE3-E054-4EDD-A43B-F96843D8B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3B66B1A2-F145-4C9B-85CC-4BF30D58C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5D4FC972-94B3-4035-8D31-E668C132B4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374B9941-AFBE-4A77-A50E-B6EA04A746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27A982C5-2C38-4CE9-BC18-94697AD65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060D8D1-7BB1-498F-AFBB-ADAC130A9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F910AE5-372F-4430-A834-88179899A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4337" y="1265314"/>
            <a:ext cx="4299666" cy="324913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Questions?</a:t>
            </a:r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5A7802B6-FF37-40CF-A7E2-6F2A0D9A9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6" name="Graphic 5" descr="Question mark">
            <a:extLst>
              <a:ext uri="{FF2B5EF4-FFF2-40B4-BE49-F238E27FC236}">
                <a16:creationId xmlns:a16="http://schemas.microsoft.com/office/drawing/2014/main" id="{1DBEAA15-491D-8E56-DA0D-C0B00AA4F2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8604" y="1550139"/>
            <a:ext cx="3765692" cy="376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06237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Facet">
  <a:themeElements>
    <a:clrScheme name="Custom 8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D2C408"/>
      </a:accent1>
      <a:accent2>
        <a:srgbClr val="8AB833"/>
      </a:accent2>
      <a:accent3>
        <a:srgbClr val="FFFF00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1412</TotalTime>
  <Words>307</Words>
  <Application>Microsoft Office PowerPoint</Application>
  <PresentationFormat>Widescreen</PresentationFormat>
  <Paragraphs>61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Helvetica</vt:lpstr>
      <vt:lpstr>Trebuchet MS</vt:lpstr>
      <vt:lpstr>Wingdings 3</vt:lpstr>
      <vt:lpstr>1_Office Theme</vt:lpstr>
      <vt:lpstr>2_Office Theme</vt:lpstr>
      <vt:lpstr>Facet</vt:lpstr>
      <vt:lpstr>2024 Construction Season and Outlook for 2025 to 2027</vt:lpstr>
      <vt:lpstr>2023 Carry-Overs</vt:lpstr>
      <vt:lpstr>PowerPoint Presentation</vt:lpstr>
      <vt:lpstr>2024 Tender Schedule Highlights</vt:lpstr>
      <vt:lpstr>2024 – 2027 Proposed Budget Document</vt:lpstr>
      <vt:lpstr>2025 Construction Outlook Highlights</vt:lpstr>
      <vt:lpstr>2026 Construction Outlook Highlights</vt:lpstr>
      <vt:lpstr>2027 Construction Outlook Highlights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Maurissa Zuccolo</dc:creator>
  <cp:lastModifiedBy>Lesley Ketchabaw</cp:lastModifiedBy>
  <cp:revision>55</cp:revision>
  <cp:lastPrinted>2024-03-05T19:31:11Z</cp:lastPrinted>
  <dcterms:created xsi:type="dcterms:W3CDTF">2020-02-04T15:30:10Z</dcterms:created>
  <dcterms:modified xsi:type="dcterms:W3CDTF">2024-03-05T21:16:11Z</dcterms:modified>
</cp:coreProperties>
</file>