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93" r:id="rId3"/>
    <p:sldId id="291" r:id="rId4"/>
    <p:sldId id="294" r:id="rId5"/>
    <p:sldId id="301" r:id="rId6"/>
    <p:sldId id="298" r:id="rId7"/>
    <p:sldId id="299" r:id="rId8"/>
    <p:sldId id="300" r:id="rId9"/>
    <p:sldId id="302" r:id="rId10"/>
  </p:sldIdLst>
  <p:sldSz cx="12192000" cy="6858000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randa Edwards" initials="ME" lastIdx="3" clrIdx="0">
    <p:extLst>
      <p:ext uri="{19B8F6BF-5375-455C-9EA6-DF929625EA0E}">
        <p15:presenceInfo xmlns:p15="http://schemas.microsoft.com/office/powerpoint/2012/main" userId="Miranda Edward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D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24" autoAdjust="0"/>
    <p:restoredTop sz="86395" autoAdjust="0"/>
  </p:normalViewPr>
  <p:slideViewPr>
    <p:cSldViewPr snapToGrid="0">
      <p:cViewPr varScale="1">
        <p:scale>
          <a:sx n="57" d="100"/>
          <a:sy n="57" d="100"/>
        </p:scale>
        <p:origin x="840" y="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3372" y="-80"/>
      </p:cViewPr>
      <p:guideLst>
        <p:guide orient="horz" pos="3025"/>
        <p:guide pos="230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EA4BC4-261D-4E99-9465-4624882BD63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151118-397A-4428-8B10-87B38396FCA0}">
      <dgm:prSet/>
      <dgm:spPr/>
      <dgm:t>
        <a:bodyPr/>
        <a:lstStyle/>
        <a:p>
          <a:r>
            <a:rPr lang="en-CA" b="1" dirty="0">
              <a:solidFill>
                <a:schemeClr val="accent2">
                  <a:lumMod val="75000"/>
                </a:schemeClr>
              </a:solidFill>
            </a:rPr>
            <a:t>Utility Service Location Plans</a:t>
          </a:r>
        </a:p>
        <a:p>
          <a:r>
            <a:rPr lang="en-CA" b="1" dirty="0">
              <a:solidFill>
                <a:schemeClr val="accent2">
                  <a:lumMod val="75000"/>
                </a:schemeClr>
              </a:solidFill>
            </a:rPr>
            <a:t>(GSSD 225.030, 225.040, 1226.010)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73A00859-38A4-44BB-9A15-ABA323F6DC18}" type="parTrans" cxnId="{F6B6CCAC-8693-4530-BD38-079CBC771F20}">
      <dgm:prSet/>
      <dgm:spPr/>
      <dgm:t>
        <a:bodyPr/>
        <a:lstStyle/>
        <a:p>
          <a:endParaRPr lang="en-US"/>
        </a:p>
      </dgm:t>
    </dgm:pt>
    <dgm:pt modelId="{3AE6A85D-6B4F-4EBB-8E9C-A982606C1DD4}" type="sibTrans" cxnId="{F6B6CCAC-8693-4530-BD38-079CBC771F20}">
      <dgm:prSet/>
      <dgm:spPr/>
      <dgm:t>
        <a:bodyPr/>
        <a:lstStyle/>
        <a:p>
          <a:endParaRPr lang="en-US"/>
        </a:p>
      </dgm:t>
    </dgm:pt>
    <dgm:pt modelId="{D913EF8C-3561-4DF0-B1EF-595307C942EC}" type="pres">
      <dgm:prSet presAssocID="{03EA4BC4-261D-4E99-9465-4624882BD63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E78D26D-F0F2-406F-8A33-3BE61DE86CC7}" type="pres">
      <dgm:prSet presAssocID="{49151118-397A-4428-8B10-87B38396FCA0}" presName="hierRoot1" presStyleCnt="0"/>
      <dgm:spPr/>
    </dgm:pt>
    <dgm:pt modelId="{BF2BCB09-95A4-4E23-8331-7DA73B711BD2}" type="pres">
      <dgm:prSet presAssocID="{49151118-397A-4428-8B10-87B38396FCA0}" presName="composite" presStyleCnt="0"/>
      <dgm:spPr/>
    </dgm:pt>
    <dgm:pt modelId="{6C98CB6F-7AA8-4CDC-B4BF-338791145F24}" type="pres">
      <dgm:prSet presAssocID="{49151118-397A-4428-8B10-87B38396FCA0}" presName="background" presStyleLbl="node0" presStyleIdx="0" presStyleCnt="1"/>
      <dgm:spPr/>
    </dgm:pt>
    <dgm:pt modelId="{57EE752B-9EC6-4B0F-A3DD-DB93B7102DBD}" type="pres">
      <dgm:prSet presAssocID="{49151118-397A-4428-8B10-87B38396FCA0}" presName="text" presStyleLbl="fgAcc0" presStyleIdx="0" presStyleCnt="1" custScaleX="233390" custScaleY="109737">
        <dgm:presLayoutVars>
          <dgm:chPref val="3"/>
        </dgm:presLayoutVars>
      </dgm:prSet>
      <dgm:spPr/>
    </dgm:pt>
    <dgm:pt modelId="{BDE01492-7234-4A2B-A84F-AEB1F700E9B4}" type="pres">
      <dgm:prSet presAssocID="{49151118-397A-4428-8B10-87B38396FCA0}" presName="hierChild2" presStyleCnt="0"/>
      <dgm:spPr/>
    </dgm:pt>
  </dgm:ptLst>
  <dgm:cxnLst>
    <dgm:cxn modelId="{732FEB66-D0EA-4ECE-8893-9F9A7980E198}" type="presOf" srcId="{03EA4BC4-261D-4E99-9465-4624882BD637}" destId="{D913EF8C-3561-4DF0-B1EF-595307C942EC}" srcOrd="0" destOrd="0" presId="urn:microsoft.com/office/officeart/2005/8/layout/hierarchy1"/>
    <dgm:cxn modelId="{B537C49C-5D42-4834-A477-3DA77ABDED32}" type="presOf" srcId="{49151118-397A-4428-8B10-87B38396FCA0}" destId="{57EE752B-9EC6-4B0F-A3DD-DB93B7102DBD}" srcOrd="0" destOrd="0" presId="urn:microsoft.com/office/officeart/2005/8/layout/hierarchy1"/>
    <dgm:cxn modelId="{F6B6CCAC-8693-4530-BD38-079CBC771F20}" srcId="{03EA4BC4-261D-4E99-9465-4624882BD637}" destId="{49151118-397A-4428-8B10-87B38396FCA0}" srcOrd="0" destOrd="0" parTransId="{73A00859-38A4-44BB-9A15-ABA323F6DC18}" sibTransId="{3AE6A85D-6B4F-4EBB-8E9C-A982606C1DD4}"/>
    <dgm:cxn modelId="{656BF08C-5A29-412E-BCCE-8B57F7D842AE}" type="presParOf" srcId="{D913EF8C-3561-4DF0-B1EF-595307C942EC}" destId="{7E78D26D-F0F2-406F-8A33-3BE61DE86CC7}" srcOrd="0" destOrd="0" presId="urn:microsoft.com/office/officeart/2005/8/layout/hierarchy1"/>
    <dgm:cxn modelId="{9A000BB9-C925-4ACC-815B-CB88A6884C0D}" type="presParOf" srcId="{7E78D26D-F0F2-406F-8A33-3BE61DE86CC7}" destId="{BF2BCB09-95A4-4E23-8331-7DA73B711BD2}" srcOrd="0" destOrd="0" presId="urn:microsoft.com/office/officeart/2005/8/layout/hierarchy1"/>
    <dgm:cxn modelId="{EC39D686-D1DF-461E-AC36-22905100CB26}" type="presParOf" srcId="{BF2BCB09-95A4-4E23-8331-7DA73B711BD2}" destId="{6C98CB6F-7AA8-4CDC-B4BF-338791145F24}" srcOrd="0" destOrd="0" presId="urn:microsoft.com/office/officeart/2005/8/layout/hierarchy1"/>
    <dgm:cxn modelId="{A522C528-9DD5-4152-8307-6F0D20E0089E}" type="presParOf" srcId="{BF2BCB09-95A4-4E23-8331-7DA73B711BD2}" destId="{57EE752B-9EC6-4B0F-A3DD-DB93B7102DBD}" srcOrd="1" destOrd="0" presId="urn:microsoft.com/office/officeart/2005/8/layout/hierarchy1"/>
    <dgm:cxn modelId="{4895CB1C-2080-4F07-8152-7F27E859AEBF}" type="presParOf" srcId="{7E78D26D-F0F2-406F-8A33-3BE61DE86CC7}" destId="{BDE01492-7234-4A2B-A84F-AEB1F700E9B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98CB6F-7AA8-4CDC-B4BF-338791145F24}">
      <dsp:nvSpPr>
        <dsp:cNvPr id="0" name=""/>
        <dsp:cNvSpPr/>
      </dsp:nvSpPr>
      <dsp:spPr>
        <a:xfrm>
          <a:off x="3202" y="531232"/>
          <a:ext cx="8199548" cy="2448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EE752B-9EC6-4B0F-A3DD-DB93B7102DBD}">
      <dsp:nvSpPr>
        <dsp:cNvPr id="0" name=""/>
        <dsp:cNvSpPr/>
      </dsp:nvSpPr>
      <dsp:spPr>
        <a:xfrm>
          <a:off x="393561" y="902074"/>
          <a:ext cx="8199548" cy="2448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4300" b="1" kern="1200" dirty="0">
              <a:solidFill>
                <a:schemeClr val="accent2">
                  <a:lumMod val="75000"/>
                </a:schemeClr>
              </a:solidFill>
            </a:rPr>
            <a:t>Utility Service Location Plans</a:t>
          </a:r>
        </a:p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4300" b="1" kern="1200" dirty="0">
              <a:solidFill>
                <a:schemeClr val="accent2">
                  <a:lumMod val="75000"/>
                </a:schemeClr>
              </a:solidFill>
            </a:rPr>
            <a:t>(GSSD 225.030, 225.040, 1226.010)</a:t>
          </a:r>
          <a:endParaRPr lang="en-US" sz="43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465264" y="973777"/>
        <a:ext cx="8056142" cy="23047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6382956-962D-A943-8C47-95094FFA4E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583" cy="480388"/>
          </a:xfrm>
          <a:prstGeom prst="rect">
            <a:avLst/>
          </a:prstGeom>
        </p:spPr>
        <p:txBody>
          <a:bodyPr vert="horz" lIns="96638" tIns="48321" rIns="96638" bIns="4832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F7FEDD-85AB-3948-B1FB-ED1342ECF38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2963" y="0"/>
            <a:ext cx="3170583" cy="480388"/>
          </a:xfrm>
          <a:prstGeom prst="rect">
            <a:avLst/>
          </a:prstGeom>
        </p:spPr>
        <p:txBody>
          <a:bodyPr vert="horz" lIns="96638" tIns="48321" rIns="96638" bIns="4832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A8533E-3F2F-F14F-8335-20A774077FF1}" type="datetimeFigureOut">
              <a:rPr lang="en-US"/>
              <a:pPr>
                <a:defRPr/>
              </a:pPr>
              <a:t>3/4/2024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56598-BCC3-C743-9861-070E09CBEBE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119173"/>
            <a:ext cx="3170583" cy="480388"/>
          </a:xfrm>
          <a:prstGeom prst="rect">
            <a:avLst/>
          </a:prstGeom>
        </p:spPr>
        <p:txBody>
          <a:bodyPr vert="horz" lIns="96638" tIns="48321" rIns="96638" bIns="4832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2AE9AA-A47E-274F-A42B-1163448756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 vert="horz" wrap="square" lIns="96638" tIns="48321" rIns="96638" bIns="4832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C5B39CA3-2203-2348-9A4A-C370BF3502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4C52326-D6F8-084E-8BF8-523A722635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583" cy="480388"/>
          </a:xfrm>
          <a:prstGeom prst="rect">
            <a:avLst/>
          </a:prstGeom>
        </p:spPr>
        <p:txBody>
          <a:bodyPr vert="horz" lIns="94837" tIns="47419" rIns="94837" bIns="4741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EA8F2E-7F8B-5A45-BA19-F1EE3F769C3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142963" y="0"/>
            <a:ext cx="3170583" cy="480388"/>
          </a:xfrm>
          <a:prstGeom prst="rect">
            <a:avLst/>
          </a:prstGeom>
        </p:spPr>
        <p:txBody>
          <a:bodyPr vert="horz" lIns="94837" tIns="47419" rIns="94837" bIns="4741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450E02-F6D1-8A4B-B7F3-D665E6EF12D3}" type="datetimeFigureOut">
              <a:rPr lang="en-US"/>
              <a:pPr>
                <a:defRPr/>
              </a:pPr>
              <a:t>3/4/2024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EF4E4C-81FA-0344-809B-4BC8008E830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37" tIns="47419" rIns="94837" bIns="4741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A2A9DC4-862F-374F-A88A-06B6FE017C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2183" y="4561227"/>
            <a:ext cx="5850835" cy="4320213"/>
          </a:xfrm>
          <a:prstGeom prst="rect">
            <a:avLst/>
          </a:prstGeom>
        </p:spPr>
        <p:txBody>
          <a:bodyPr vert="horz" lIns="94837" tIns="47419" rIns="94837" bIns="4741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E7825E-0E59-7A43-A884-A45822F812B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" y="9119173"/>
            <a:ext cx="3170583" cy="480388"/>
          </a:xfrm>
          <a:prstGeom prst="rect">
            <a:avLst/>
          </a:prstGeom>
        </p:spPr>
        <p:txBody>
          <a:bodyPr vert="horz" lIns="94837" tIns="47419" rIns="94837" bIns="4741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0B498-233E-0C46-B871-C67C7B4E5A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 vert="horz" wrap="square" lIns="94837" tIns="47419" rIns="94837" bIns="4741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7CD86EDB-40AB-204E-BF19-FA577AFDC60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BD0599D7-342C-B449-BEEC-573B163DBFA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A5BAC603-4B23-694D-B5B8-D6B94E11EFD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29A09B8C-3507-114F-8D14-FD875EEA7A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70549" indent="-29636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5460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9644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33828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08011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2196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56379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30563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CE2AD6F-28A2-8043-9A2F-FEBA404E0A07}" type="slidenum">
              <a:rPr lang="en-US" altLang="en-US">
                <a:latin typeface="Calibri" panose="020F0502020204030204" pitchFamily="34" charset="0"/>
              </a:rPr>
              <a:pPr eaLnBrk="1" hangingPunct="1"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>
            <a:extLst>
              <a:ext uri="{FF2B5EF4-FFF2-40B4-BE49-F238E27FC236}">
                <a16:creationId xmlns:a16="http://schemas.microsoft.com/office/drawing/2014/main" id="{C2131661-0754-B244-A225-477A327E6D5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>
            <a:extLst>
              <a:ext uri="{FF2B5EF4-FFF2-40B4-BE49-F238E27FC236}">
                <a16:creationId xmlns:a16="http://schemas.microsoft.com/office/drawing/2014/main" id="{878380A4-D123-6D4B-B7B3-947D135C64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good</a:t>
            </a:r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F8A8093F-AFC0-0645-B471-C5E493C7EE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70549" indent="-29636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5460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9644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33828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08011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2196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56379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30563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D54FC3-FA81-0A4F-80CB-F80E506B192C}" type="slidenum">
              <a:rPr lang="en-US" altLang="en-US">
                <a:latin typeface="Calibri" panose="020F0502020204030204" pitchFamily="34" charset="0"/>
              </a:rPr>
              <a:pPr eaLnBrk="1" hangingPunct="1"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513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86EDB-40AB-204E-BF19-FA577AFDC609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5628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86EDB-40AB-204E-BF19-FA577AFDC609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3046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C66B018-C9FE-D046-9C2E-2848694069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4C815B-E262-6F43-A30B-6E3AA31DFF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55064" y="5638235"/>
            <a:ext cx="3217030" cy="8888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E308AC9-2FAD-4141-9B54-2C16CD48F87B}"/>
              </a:ext>
            </a:extLst>
          </p:cNvPr>
          <p:cNvSpPr txBox="1"/>
          <p:nvPr userDrawn="1"/>
        </p:nvSpPr>
        <p:spPr>
          <a:xfrm>
            <a:off x="7347756" y="5259144"/>
            <a:ext cx="450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0" dirty="0">
                <a:latin typeface="Helvetica" pitchFamily="2" charset="0"/>
              </a:rPr>
              <a:t>2019-2027 Strategic Plan Priorities</a:t>
            </a: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C6EBD0AF-E6B1-7548-A32A-A149001437B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-1127701" y="929857"/>
            <a:ext cx="6175936" cy="57539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D145F7-1334-CE41-92D1-5E63C937B8E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6482" y="5628476"/>
            <a:ext cx="7304630" cy="8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16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4C41F-D314-024C-A8FA-78A7AEF915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5D371-5790-CB42-9210-C7A02E2E4E87}" type="datetime1">
              <a:rPr lang="en-US"/>
              <a:pPr>
                <a:defRPr/>
              </a:pPr>
              <a:t>3/4/2024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82F68-0C5B-1E4A-90E2-AC9C3ABF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7DDE8-6B46-4B42-841D-AA04588DF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97A3A3E-4EA3-2642-B967-0EEFD418E8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332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E32BE51-8396-064B-AF95-F60C48D14B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>
                <a:solidFill>
                  <a:srgbClr val="C0E474"/>
                </a:solidFill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87AE9E-B289-7E46-B721-68637C2310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>
                <a:solidFill>
                  <a:srgbClr val="C0E474"/>
                </a:solidFill>
              </a:rPr>
              <a:t>”</a:t>
            </a:r>
            <a:endParaRPr lang="en-US" altLang="en-US">
              <a:solidFill>
                <a:srgbClr val="C0E47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2E1BB9D-3B2E-A14E-AF28-A1CC86591AB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6BC46-9085-DC4E-8501-DFFD7582F5F7}" type="datetime1">
              <a:rPr lang="en-US"/>
              <a:pPr>
                <a:defRPr/>
              </a:pPr>
              <a:t>3/4/2024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4B98C37-AE14-3E48-BB31-9DDE4468AE0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342B24C-3DB9-2645-AF0C-CB5BC6858A6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AEF813E-1945-F449-8D84-CF89526355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474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FB4F9-EB46-2947-8FF8-996B9CF1B0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D4974-1E1C-A048-81A2-02162CEF4FCC}" type="datetime1">
              <a:rPr lang="en-US"/>
              <a:pPr>
                <a:defRPr/>
              </a:pPr>
              <a:t>3/4/2024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D0066-182A-D54A-B63A-9AF0F183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27001-AB3B-C947-977A-3118DA469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E269F65-DEF1-F545-AC17-595905B85E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2395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BE8DB0E-9176-D24A-BB35-EE01EA981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>
                <a:solidFill>
                  <a:srgbClr val="C0E474"/>
                </a:solidFill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444096-ED3F-3746-9543-C55B43AF2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>
                <a:solidFill>
                  <a:srgbClr val="C0E474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A2E1C20-C688-DA47-8760-F04252CA9F3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4885A-7B81-5C4F-8272-BC96E54944B3}" type="datetime1">
              <a:rPr lang="en-US"/>
              <a:pPr>
                <a:defRPr/>
              </a:pPr>
              <a:t>3/4/2024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0517D75-7B99-664C-B9F3-4DA81D38B8B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F520C8C-ED58-974B-9830-017B88B2963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4358D49-D5D2-FC43-AE08-DB38A3DE74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973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DF225F8-D2F7-6F4A-A291-246DB92C5B2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441EF-FE09-4547-9429-2762463D5DDF}" type="datetime1">
              <a:rPr lang="en-US"/>
              <a:pPr>
                <a:defRPr/>
              </a:pPr>
              <a:t>3/4/2024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89AF711-5F02-FB4F-B17E-15D28E3C537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F6BDE2-866F-C64A-B7C4-CCC348A632D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2B1E2F7-A28E-B646-992C-59374F1F1C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0531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34C2C-5F13-5549-A54A-283EA2AD32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EC70E-6B26-A041-AE47-91A2B52B0C04}" type="datetime1">
              <a:rPr lang="en-US"/>
              <a:pPr>
                <a:defRPr/>
              </a:pPr>
              <a:t>3/4/2024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0A245-E6AA-DA42-9BC3-152A366BB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79BF7-8B3C-294D-8A44-F528210B0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1B0DBE3-6E34-A94B-86CC-72C9A3766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743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CFAE3-FC1D-3244-9526-165A826C77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BA32-4C6C-0F46-8CB0-0636FB002F01}" type="datetime1">
              <a:rPr lang="en-US"/>
              <a:pPr>
                <a:defRPr/>
              </a:pPr>
              <a:t>3/4/2024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F8507-78C9-2441-BDD3-2D4234ED0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96E55-177C-6448-9FA4-8CBF4D2F5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7D46C97-2265-D34B-B0F4-E630ED828F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260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C0CF78-B167-1749-AC56-22D589490D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21E43-D045-1B43-B923-21F85EEEF4D8}" type="datetime1">
              <a:rPr lang="en-US"/>
              <a:pPr>
                <a:defRPr/>
              </a:pPr>
              <a:t>3/4/2024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35D1E-4348-064F-8650-06C84306A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38995-0617-3D40-A1C7-7A0FC850C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32DB516-724B-B941-9003-06CF4477A8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8909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1EEEB-5D6C-4341-8072-529BCB49AE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FC10E-972F-C343-8612-6A64AC4C859F}" type="datetime1">
              <a:rPr lang="en-US"/>
              <a:pPr>
                <a:defRPr/>
              </a:pPr>
              <a:t>3/4/2024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B8888-39FA-B046-9415-573867AEE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97BCD3-72DC-EC46-9D4C-F697AA50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7A98281-2367-454D-AE8E-0BB4F104FF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000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2CFF98C-6C42-E649-AAA9-7CEAE2B81D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EF124-7682-BE4D-B003-98E3747075DF}" type="datetime1">
              <a:rPr lang="en-US"/>
              <a:pPr>
                <a:defRPr/>
              </a:pPr>
              <a:t>3/4/2024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5F7E5C9-BC6D-D84E-935D-A083F68C6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1FD4ACC-4785-DC46-BF65-00FA2E678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FC47033-E035-9141-86AE-83B6AFDD3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05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D5C644F-803D-314A-A723-721F81ECF0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5E0A8-EC1C-484F-B4AD-B8BC061298E8}" type="datetime1">
              <a:rPr lang="en-US"/>
              <a:pPr>
                <a:defRPr/>
              </a:pPr>
              <a:t>3/4/2024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E590A27-170F-554E-9FC0-1E447855B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6517D50-3683-5D4E-A3B1-53C77DAA8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DDE48CE-E757-934D-91D0-7A121741AB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231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D57BE30-5426-F54C-A172-C067637FE3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E8F4F-24F8-3B47-B753-ECA11BE8FD8A}" type="datetime1">
              <a:rPr lang="en-US"/>
              <a:pPr>
                <a:defRPr/>
              </a:pPr>
              <a:t>3/4/2024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38B88E-AE44-6249-BA61-5587DDBD2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45442C-BF9A-7742-BDEA-F32CDB2B3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3DE1EFE-B751-7E49-9CAF-ED69B21EE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235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65D6779-C16C-F04B-B457-BD66439C32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28F77-62AC-404D-A331-B7FD89E18300}" type="datetime1">
              <a:rPr lang="en-US"/>
              <a:pPr>
                <a:defRPr/>
              </a:pPr>
              <a:t>3/4/2024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0243EA1-0C4F-AB48-AFAA-B056CF52D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FB4DCA5-F5E2-B64D-966D-50E867142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2E1E344-F817-124D-AAED-40A8085C7C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8161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BDE2F2F-F7E5-E347-ADA8-312DA1DC3C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1BE84-7436-7A48-8321-002AF0446604}" type="datetime1">
              <a:rPr lang="en-US"/>
              <a:pPr>
                <a:defRPr/>
              </a:pPr>
              <a:t>3/4/2024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6E24A8-D9B2-014E-982B-D48499431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D05A051-1B10-C043-9476-7913FB285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092DB04-D6BF-FE48-8058-2394D691A8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015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6A87BF7-9523-8F4B-A84F-4CAE5E76A4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4D4F8-F0D3-7045-93E4-B8C4EF27CAFC}" type="datetime1">
              <a:rPr lang="en-US"/>
              <a:pPr>
                <a:defRPr/>
              </a:pPr>
              <a:t>3/4/2024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A83DAC3-B06E-7840-A977-D28D59A87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571DBD3-B07B-EC4A-9554-BBEC4D958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0F252D3-EC65-0B46-AE32-9DFA3FA2A5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8121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F8307E7A-0850-4441-B55B-56C54352D13D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E8D6EB78-472B-6F4F-B884-FEF46B224A2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F4B664AD-D944-784B-83AC-1CB58F8997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D216CEE1-1C24-7E42-B848-2FBFE13390CE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2CDAAAD-6450-CF45-8DC9-ABE99EB4D897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9" r:id="rId11"/>
    <p:sldLayoutId id="2147483794" r:id="rId12"/>
    <p:sldLayoutId id="2147483800" r:id="rId13"/>
    <p:sldLayoutId id="2147483795" r:id="rId14"/>
    <p:sldLayoutId id="2147483796" r:id="rId15"/>
    <p:sldLayoutId id="2147483797" r:id="rId16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78" name="Group 5277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5279" name="Straight Connector 5278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0" name="Straight Connector 5279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81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82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83" name="Isosceles Triangle 5282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84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85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86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87" name="Isosceles Triangle 5286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88" name="Isosceles Triangle 5287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027" name="Picture 3">
            <a:extLst>
              <a:ext uri="{FF2B5EF4-FFF2-40B4-BE49-F238E27FC236}">
                <a16:creationId xmlns:a16="http://schemas.microsoft.com/office/drawing/2014/main" id="{9C663C06-5593-37F7-3100-42A5322EC3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9" b="9090"/>
          <a:stretch/>
        </p:blipFill>
        <p:spPr bwMode="auto">
          <a:xfrm>
            <a:off x="194019" y="128015"/>
            <a:ext cx="10098565" cy="5453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90" name="Isosceles Triangle 5289">
            <a:extLst>
              <a:ext uri="{FF2B5EF4-FFF2-40B4-BE49-F238E27FC236}">
                <a16:creationId xmlns:a16="http://schemas.microsoft.com/office/drawing/2014/main" id="{F5F0CD5C-72F3-4090-8A69-8E15CB432A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292" name="Parallelogram 5291">
            <a:extLst>
              <a:ext uri="{FF2B5EF4-FFF2-40B4-BE49-F238E27FC236}">
                <a16:creationId xmlns:a16="http://schemas.microsoft.com/office/drawing/2014/main" id="{217496A2-9394-4FB7-BA0E-717D2D2E7A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33800" y="0"/>
            <a:ext cx="7315200" cy="6858000"/>
          </a:xfrm>
          <a:prstGeom prst="parallelogram">
            <a:avLst>
              <a:gd name="adj" fmla="val 15925"/>
            </a:avLst>
          </a:prstGeom>
          <a:solidFill>
            <a:schemeClr val="bg1">
              <a:alpha val="8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94" name="Straight Connector 5293">
            <a:extLst>
              <a:ext uri="{FF2B5EF4-FFF2-40B4-BE49-F238E27FC236}">
                <a16:creationId xmlns:a16="http://schemas.microsoft.com/office/drawing/2014/main" id="{D02CF681-4765-4E88-802F-B2474DCD51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96" name="Straight Connector 5295">
            <a:extLst>
              <a:ext uri="{FF2B5EF4-FFF2-40B4-BE49-F238E27FC236}">
                <a16:creationId xmlns:a16="http://schemas.microsoft.com/office/drawing/2014/main" id="{3D57B2BA-243C-45C7-A5D8-46CA719437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98" name="Rectangle 23">
            <a:extLst>
              <a:ext uri="{FF2B5EF4-FFF2-40B4-BE49-F238E27FC236}">
                <a16:creationId xmlns:a16="http://schemas.microsoft.com/office/drawing/2014/main" id="{67374FB5-CBB7-46FF-95B5-2251BC6856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300" name="Rectangle 25">
            <a:extLst>
              <a:ext uri="{FF2B5EF4-FFF2-40B4-BE49-F238E27FC236}">
                <a16:creationId xmlns:a16="http://schemas.microsoft.com/office/drawing/2014/main" id="{34BCEAB7-D9E0-40A4-9254-8593BD346E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302" name="Isosceles Triangle 5301">
            <a:extLst>
              <a:ext uri="{FF2B5EF4-FFF2-40B4-BE49-F238E27FC236}">
                <a16:creationId xmlns:a16="http://schemas.microsoft.com/office/drawing/2014/main" id="{D567A354-BB63-405C-8E5F-2F510E670F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122" name="Title 3">
            <a:extLst>
              <a:ext uri="{FF2B5EF4-FFF2-40B4-BE49-F238E27FC236}">
                <a16:creationId xmlns:a16="http://schemas.microsoft.com/office/drawing/2014/main" id="{45498694-A1B0-2043-B35A-8BC34668C212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908580" y="1276318"/>
            <a:ext cx="6144375" cy="3113518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r" eaLnBrk="1" hangingPunct="1">
              <a:lnSpc>
                <a:spcPct val="90000"/>
              </a:lnSpc>
              <a:defRPr/>
            </a:pPr>
            <a:r>
              <a:rPr lang="en-US" altLang="en-US" sz="4300" b="1" dirty="0">
                <a:solidFill>
                  <a:schemeClr val="accent2">
                    <a:lumMod val="75000"/>
                  </a:schemeClr>
                </a:solidFill>
              </a:rPr>
              <a:t>2024 Annual Utilities Coordination Meeting</a:t>
            </a:r>
            <a:br>
              <a:rPr lang="en-US" altLang="en-US" sz="4500" dirty="0"/>
            </a:br>
            <a:endParaRPr lang="en-US" altLang="en-US" sz="4500" dirty="0"/>
          </a:p>
        </p:txBody>
      </p:sp>
      <p:sp>
        <p:nvSpPr>
          <p:cNvPr id="5304" name="Rectangle 27">
            <a:extLst>
              <a:ext uri="{FF2B5EF4-FFF2-40B4-BE49-F238E27FC236}">
                <a16:creationId xmlns:a16="http://schemas.microsoft.com/office/drawing/2014/main" id="{9185A8D7-2F20-4F7A-97BE-21DB1654C7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306" name="Rectangle 28">
            <a:extLst>
              <a:ext uri="{FF2B5EF4-FFF2-40B4-BE49-F238E27FC236}">
                <a16:creationId xmlns:a16="http://schemas.microsoft.com/office/drawing/2014/main" id="{CB65BD56-22B3-4E13-BFCA-B8E8BEB92D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308" name="Rectangle 29">
            <a:extLst>
              <a:ext uri="{FF2B5EF4-FFF2-40B4-BE49-F238E27FC236}">
                <a16:creationId xmlns:a16="http://schemas.microsoft.com/office/drawing/2014/main" id="{6790ED68-BCA0-4247-A72F-1CB85DF06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310" name="Isosceles Triangle 5309">
            <a:extLst>
              <a:ext uri="{FF2B5EF4-FFF2-40B4-BE49-F238E27FC236}">
                <a16:creationId xmlns:a16="http://schemas.microsoft.com/office/drawing/2014/main" id="{DD0F2B3F-DC55-4FA7-B667-1ACD07920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96" name="Group 19495">
            <a:extLst>
              <a:ext uri="{FF2B5EF4-FFF2-40B4-BE49-F238E27FC236}">
                <a16:creationId xmlns:a16="http://schemas.microsoft.com/office/drawing/2014/main" id="{90A61547-2555-4DE2-A37F-A53E54917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497" name="Straight Connector 19496">
              <a:extLst>
                <a:ext uri="{FF2B5EF4-FFF2-40B4-BE49-F238E27FC236}">
                  <a16:creationId xmlns:a16="http://schemas.microsoft.com/office/drawing/2014/main" id="{5C2447E0-8F0D-479C-94E4-82BC8EB68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98" name="Straight Connector 19497">
              <a:extLst>
                <a:ext uri="{FF2B5EF4-FFF2-40B4-BE49-F238E27FC236}">
                  <a16:creationId xmlns:a16="http://schemas.microsoft.com/office/drawing/2014/main" id="{1F943397-DCDD-44CB-BBA9-9510B7698D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499" name="Rectangle 23">
              <a:extLst>
                <a:ext uri="{FF2B5EF4-FFF2-40B4-BE49-F238E27FC236}">
                  <a16:creationId xmlns:a16="http://schemas.microsoft.com/office/drawing/2014/main" id="{E2630ADC-31DB-4C48-AC4A-DAAE5A7B8E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500" name="Rectangle 25">
              <a:extLst>
                <a:ext uri="{FF2B5EF4-FFF2-40B4-BE49-F238E27FC236}">
                  <a16:creationId xmlns:a16="http://schemas.microsoft.com/office/drawing/2014/main" id="{2CA5C44E-F54E-47E0-8989-4D8686B33C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501" name="Isosceles Triangle 19500">
              <a:extLst>
                <a:ext uri="{FF2B5EF4-FFF2-40B4-BE49-F238E27FC236}">
                  <a16:creationId xmlns:a16="http://schemas.microsoft.com/office/drawing/2014/main" id="{FF54E15E-830B-4375-A239-4C51954DEA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502" name="Rectangle 27">
              <a:extLst>
                <a:ext uri="{FF2B5EF4-FFF2-40B4-BE49-F238E27FC236}">
                  <a16:creationId xmlns:a16="http://schemas.microsoft.com/office/drawing/2014/main" id="{CB37E322-FF7E-4872-BD6B-50A48CBEA5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503" name="Rectangle 28">
              <a:extLst>
                <a:ext uri="{FF2B5EF4-FFF2-40B4-BE49-F238E27FC236}">
                  <a16:creationId xmlns:a16="http://schemas.microsoft.com/office/drawing/2014/main" id="{710D0C1E-D2F8-45B2-AE14-1AC8E976F7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504" name="Rectangle 29">
              <a:extLst>
                <a:ext uri="{FF2B5EF4-FFF2-40B4-BE49-F238E27FC236}">
                  <a16:creationId xmlns:a16="http://schemas.microsoft.com/office/drawing/2014/main" id="{3216331B-17D0-4167-ABD2-B2198058C2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505" name="Isosceles Triangle 19504">
              <a:extLst>
                <a:ext uri="{FF2B5EF4-FFF2-40B4-BE49-F238E27FC236}">
                  <a16:creationId xmlns:a16="http://schemas.microsoft.com/office/drawing/2014/main" id="{A53A7A96-3806-4BB3-91DE-6EED48AC78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506" name="Isosceles Triangle 19505">
              <a:extLst>
                <a:ext uri="{FF2B5EF4-FFF2-40B4-BE49-F238E27FC236}">
                  <a16:creationId xmlns:a16="http://schemas.microsoft.com/office/drawing/2014/main" id="{F8C2B86C-EE71-466E-8991-503F9C9C1B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9459" name="Title 1">
            <a:extLst>
              <a:ext uri="{FF2B5EF4-FFF2-40B4-BE49-F238E27FC236}">
                <a16:creationId xmlns:a16="http://schemas.microsoft.com/office/drawing/2014/main" id="{010577C2-AF8A-DB4E-B374-02891926E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9708" y="2421929"/>
            <a:ext cx="4410720" cy="1002837"/>
          </a:xfrm>
        </p:spPr>
        <p:txBody>
          <a:bodyPr vert="horz" lIns="91440" tIns="45720" rIns="91440" bIns="45720" rtlCol="0" anchor="b">
            <a:noAutofit/>
          </a:bodyPr>
          <a:lstStyle/>
          <a:p>
            <a:pPr eaLnBrk="1" hangingPunct="1"/>
            <a:r>
              <a:rPr lang="en-US" altLang="en-US" sz="7000" b="1" dirty="0">
                <a:solidFill>
                  <a:schemeClr val="accent2">
                    <a:lumMod val="75000"/>
                  </a:schemeClr>
                </a:solidFill>
              </a:rPr>
              <a:t>Welcome!</a:t>
            </a:r>
          </a:p>
        </p:txBody>
      </p:sp>
    </p:spTree>
    <p:extLst>
      <p:ext uri="{BB962C8B-B14F-4D97-AF65-F5344CB8AC3E}">
        <p14:creationId xmlns:p14="http://schemas.microsoft.com/office/powerpoint/2010/main" val="296526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15">
            <a:extLst>
              <a:ext uri="{FF2B5EF4-FFF2-40B4-BE49-F238E27FC236}">
                <a16:creationId xmlns:a16="http://schemas.microsoft.com/office/drawing/2014/main" id="{BD11ECC6-8551-4768-8DFD-CD41AF420A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001"/>
            <a:ext cx="12192000" cy="228599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31" name="Group 17">
            <a:extLst>
              <a:ext uri="{FF2B5EF4-FFF2-40B4-BE49-F238E27FC236}">
                <a16:creationId xmlns:a16="http://schemas.microsoft.com/office/drawing/2014/main" id="{93657592-CA60-4F45-B1A0-88AA772420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25267" y="-8467"/>
            <a:ext cx="4766733" cy="6866467"/>
            <a:chOff x="7425267" y="-8467"/>
            <a:chExt cx="4766733" cy="6866467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F47E2B4-7DA9-4312-A1F0-C48388B236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96547" y="4572001"/>
              <a:ext cx="393665" cy="2285999"/>
            </a:xfrm>
            <a:prstGeom prst="line">
              <a:avLst/>
            </a:prstGeom>
            <a:ln w="9525">
              <a:solidFill>
                <a:srgbClr val="BFBFBF">
                  <a:alpha val="7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5B274F7-039F-4BFC-AA98-B51B1D6CB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4572001"/>
              <a:ext cx="3383073" cy="2285999"/>
            </a:xfrm>
            <a:prstGeom prst="line">
              <a:avLst/>
            </a:prstGeom>
            <a:ln w="9525">
              <a:solidFill>
                <a:srgbClr val="BFBFBF">
                  <a:alpha val="69804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>
              <a:extLst>
                <a:ext uri="{FF2B5EF4-FFF2-40B4-BE49-F238E27FC236}">
                  <a16:creationId xmlns:a16="http://schemas.microsoft.com/office/drawing/2014/main" id="{11A31103-C703-46C9-9D26-497A1ACD50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>
              <a:extLst>
                <a:ext uri="{FF2B5EF4-FFF2-40B4-BE49-F238E27FC236}">
                  <a16:creationId xmlns:a16="http://schemas.microsoft.com/office/drawing/2014/main" id="{382F955F-FC22-44B8-BDCF-B77580323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1F567692-F087-479A-8931-BD2869C3E4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>
              <a:extLst>
                <a:ext uri="{FF2B5EF4-FFF2-40B4-BE49-F238E27FC236}">
                  <a16:creationId xmlns:a16="http://schemas.microsoft.com/office/drawing/2014/main" id="{49B3E4CD-0738-4B9D-A14F-1E8694DDF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>
              <a:extLst>
                <a:ext uri="{FF2B5EF4-FFF2-40B4-BE49-F238E27FC236}">
                  <a16:creationId xmlns:a16="http://schemas.microsoft.com/office/drawing/2014/main" id="{4753B851-AD90-4CCD-85D0-65AA6567D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>
              <a:extLst>
                <a:ext uri="{FF2B5EF4-FFF2-40B4-BE49-F238E27FC236}">
                  <a16:creationId xmlns:a16="http://schemas.microsoft.com/office/drawing/2014/main" id="{EBF14868-A190-4E21-9522-8977C474C9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>
              <a:extLst>
                <a:ext uri="{FF2B5EF4-FFF2-40B4-BE49-F238E27FC236}">
                  <a16:creationId xmlns:a16="http://schemas.microsoft.com/office/drawing/2014/main" id="{BCBB4922-76EE-442B-A649-09873DCE79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8E2EB503-A017-4457-A105-53638C97D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7776FD4F-2685-241A-4629-1DA843BC81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932" y="761905"/>
            <a:ext cx="3395602" cy="32173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5C85A8-BBA3-0CFB-2923-912FFAB5F3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952" y="761905"/>
            <a:ext cx="2298095" cy="32173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4A41A2-C5F8-A77C-F1C7-D87338A546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7222" y="761905"/>
            <a:ext cx="3217333" cy="32173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9BC532-2105-F366-A250-95C66CC6459B}"/>
              </a:ext>
            </a:extLst>
          </p:cNvPr>
          <p:cNvSpPr txBox="1"/>
          <p:nvPr/>
        </p:nvSpPr>
        <p:spPr>
          <a:xfrm>
            <a:off x="5268685" y="4814595"/>
            <a:ext cx="4531807" cy="1563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8575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rgbClr val="FFFFFF"/>
                </a:solidFill>
                <a:latin typeface="+mn-lt"/>
                <a:cs typeface="+mn-cs"/>
              </a:rPr>
              <a:t>Respectful and Engaged Conversations</a:t>
            </a:r>
          </a:p>
          <a:p>
            <a:pPr marL="285750" indent="-28575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rgbClr val="FFFFFF"/>
                </a:solidFill>
                <a:latin typeface="+mn-lt"/>
                <a:cs typeface="+mn-cs"/>
              </a:rPr>
              <a:t>Cell Phones</a:t>
            </a:r>
          </a:p>
          <a:p>
            <a:pPr marL="285750" indent="-28575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rgbClr val="FFFFFF"/>
                </a:solidFill>
                <a:latin typeface="+mn-lt"/>
                <a:cs typeface="+mn-cs"/>
              </a:rPr>
              <a:t>Washrooms/Emergency Exits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11501"/>
            <a:ext cx="4441743" cy="15638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eaLnBrk="1" hangingPunct="1"/>
            <a:r>
              <a:rPr lang="en-US" dirty="0"/>
              <a:t>      </a:t>
            </a:r>
            <a:br>
              <a:rPr lang="en-US" dirty="0"/>
            </a:br>
            <a:r>
              <a:rPr lang="en-US" dirty="0"/>
              <a:t>		Housekeeping</a:t>
            </a:r>
          </a:p>
        </p:txBody>
      </p:sp>
    </p:spTree>
    <p:extLst>
      <p:ext uri="{BB962C8B-B14F-4D97-AF65-F5344CB8AC3E}">
        <p14:creationId xmlns:p14="http://schemas.microsoft.com/office/powerpoint/2010/main" val="742040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939EC-0883-8B3D-DA69-500E7A64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203" y="1775415"/>
            <a:ext cx="3851123" cy="13208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eaLnBrk="1" hangingPunct="1"/>
            <a:r>
              <a:rPr lang="en-US" sz="5000" dirty="0">
                <a:solidFill>
                  <a:schemeClr val="accent2">
                    <a:lumMod val="75000"/>
                  </a:schemeClr>
                </a:solidFill>
              </a:rPr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987BCB-754B-D6DC-4E2D-93DDD1260E07}"/>
              </a:ext>
            </a:extLst>
          </p:cNvPr>
          <p:cNvSpPr txBox="1"/>
          <p:nvPr/>
        </p:nvSpPr>
        <p:spPr>
          <a:xfrm>
            <a:off x="4948811" y="3729628"/>
            <a:ext cx="7256885" cy="760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www.greatersudbury.ca/Utilities2024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Picture 2" descr="A black line drawing of a tower and electrical equipment&#10;&#10;Description automatically generated">
            <a:extLst>
              <a:ext uri="{FF2B5EF4-FFF2-40B4-BE49-F238E27FC236}">
                <a16:creationId xmlns:a16="http://schemas.microsoft.com/office/drawing/2014/main" id="{8A67D0F4-C694-D629-5E09-C144D8EB83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70" r="65" b="1"/>
          <a:stretch/>
        </p:blipFill>
        <p:spPr bwMode="auto">
          <a:xfrm>
            <a:off x="6247370" y="4243607"/>
            <a:ext cx="3007348" cy="1321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E0576C-A1AD-2CDF-0F9D-47951E3B96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966" y="188124"/>
            <a:ext cx="4583768" cy="593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3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D920209C-E85B-4D6F-A56F-724F5ADA81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125522E-1DFD-4F78-912B-B922A2D39D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DA72C10-FE9D-49B3-80CB-A7EE8BCB38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id="{6E7DF470-1055-45E4-AB9D-11E42EC53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5">
              <a:extLst>
                <a:ext uri="{FF2B5EF4-FFF2-40B4-BE49-F238E27FC236}">
                  <a16:creationId xmlns:a16="http://schemas.microsoft.com/office/drawing/2014/main" id="{6AA35CFF-3837-4B7F-B875-718AC2E14E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62F41804-A347-47E3-8BD8-BD00CF2F64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id="{76894B81-EE9C-4546-BCFA-DD9ED2C0AD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id="{3AF181D1-71AC-43D8-A6E1-D4C488D5DC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id="{4132D661-917C-4D2D-8E37-8590B55D9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7969643D-8B71-434D-A235-68CB241F9D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DF15C24A-4BCF-47C0-B2FA-76A0EF3384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B7621D4-DFBE-EBBF-E3FE-36D23CD74723}"/>
              </a:ext>
            </a:extLst>
          </p:cNvPr>
          <p:cNvSpPr txBox="1"/>
          <p:nvPr/>
        </p:nvSpPr>
        <p:spPr>
          <a:xfrm>
            <a:off x="6958362" y="4663089"/>
            <a:ext cx="429923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500" b="1" dirty="0"/>
              <a:t>Presented by: Rob Rocca</a:t>
            </a:r>
          </a:p>
        </p:txBody>
      </p:sp>
      <p:graphicFrame>
        <p:nvGraphicFramePr>
          <p:cNvPr id="8" name="TextBox 3">
            <a:extLst>
              <a:ext uri="{FF2B5EF4-FFF2-40B4-BE49-F238E27FC236}">
                <a16:creationId xmlns:a16="http://schemas.microsoft.com/office/drawing/2014/main" id="{D00CE15A-CD85-2095-06CD-901757B74C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0725358"/>
              </p:ext>
            </p:extLst>
          </p:nvPr>
        </p:nvGraphicFramePr>
        <p:xfrm>
          <a:off x="1698842" y="906559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066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C4A09F-1BD9-9C26-627F-81AFACE7E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B516-724B-B941-9003-06CF4477A847}" type="slidenum">
              <a:rPr lang="en-US" altLang="en-US" smtClean="0"/>
              <a:pPr/>
              <a:t>6</a:t>
            </a:fld>
            <a:endParaRPr lang="en-US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784C0E-496D-C135-7B03-9E0C41CFF2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53" y="792622"/>
            <a:ext cx="6052747" cy="44596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E347CE-2DF5-279F-5A68-64C59AF32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9255" y="766012"/>
            <a:ext cx="6009492" cy="448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105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23DBDFE-F91A-0F21-DB03-B867601679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3" y="892098"/>
            <a:ext cx="6093537" cy="4525931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067ECE-E6E3-7293-A238-572AA0588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92BF17-3E00-612B-DD67-D119CD598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B516-724B-B941-9003-06CF4477A847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F4B011-1523-B890-31A2-76420B5615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8463" y="915415"/>
            <a:ext cx="6093537" cy="450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024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330135-3AAA-5981-BD90-53D1B1027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B516-724B-B941-9003-06CF4477A847}" type="slidenum">
              <a:rPr lang="en-US" altLang="en-US" smtClean="0"/>
              <a:pPr/>
              <a:t>8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AC2D2D-6B31-EC66-449A-2869BDFEC9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566" y="237145"/>
            <a:ext cx="4470415" cy="63238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F48218-FDF9-08A8-4C35-1FA6182926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2674" y="296347"/>
            <a:ext cx="4470415" cy="621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52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B4DE830A-B531-4A3B-96F6-0ECE88B085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813DF2C-461A-4A8F-9679-A172790D1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4CD3A85-C039-4249-86E4-1EB9318B5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23">
              <a:extLst>
                <a:ext uri="{FF2B5EF4-FFF2-40B4-BE49-F238E27FC236}">
                  <a16:creationId xmlns:a16="http://schemas.microsoft.com/office/drawing/2014/main" id="{887EA6D2-2883-42C2-993D-094CA6D65D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Rectangle 25">
              <a:extLst>
                <a:ext uri="{FF2B5EF4-FFF2-40B4-BE49-F238E27FC236}">
                  <a16:creationId xmlns:a16="http://schemas.microsoft.com/office/drawing/2014/main" id="{3B895046-636F-4D1B-ACA4-29AA0CB332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Isosceles Triangle 35">
              <a:extLst>
                <a:ext uri="{FF2B5EF4-FFF2-40B4-BE49-F238E27FC236}">
                  <a16:creationId xmlns:a16="http://schemas.microsoft.com/office/drawing/2014/main" id="{C6B0CDE3-E054-4EDD-A43B-F96843D8B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Rectangle 27">
              <a:extLst>
                <a:ext uri="{FF2B5EF4-FFF2-40B4-BE49-F238E27FC236}">
                  <a16:creationId xmlns:a16="http://schemas.microsoft.com/office/drawing/2014/main" id="{3B66B1A2-F145-4C9B-85CC-4BF30D58C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28">
              <a:extLst>
                <a:ext uri="{FF2B5EF4-FFF2-40B4-BE49-F238E27FC236}">
                  <a16:creationId xmlns:a16="http://schemas.microsoft.com/office/drawing/2014/main" id="{5D4FC972-94B3-4035-8D31-E668C132B4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Rectangle 29">
              <a:extLst>
                <a:ext uri="{FF2B5EF4-FFF2-40B4-BE49-F238E27FC236}">
                  <a16:creationId xmlns:a16="http://schemas.microsoft.com/office/drawing/2014/main" id="{374B9941-AFBE-4A77-A50E-B6EA04A746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27A982C5-2C38-4CE9-BC18-94697AD657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id="{0060D8D1-7BB1-498F-AFBB-ADAC130A9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58A6781-E633-A182-8325-9F1F793CA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2161" y="2756835"/>
            <a:ext cx="4299666" cy="924578"/>
          </a:xfrm>
        </p:spPr>
        <p:txBody>
          <a:bodyPr vert="horz" lIns="91440" tIns="45720" rIns="91440" bIns="45720" rtlCol="0" anchor="b">
            <a:noAutofit/>
          </a:bodyPr>
          <a:lstStyle/>
          <a:p>
            <a:pPr eaLnBrk="1" hangingPunct="1"/>
            <a:r>
              <a:rPr lang="en-US" sz="60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Thank you!</a:t>
            </a:r>
          </a:p>
        </p:txBody>
      </p: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5A7802B6-FF37-40CF-A7E2-6F2A0D9A9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174" y="1270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8" name="Graphic 27" descr="Handshake">
            <a:extLst>
              <a:ext uri="{FF2B5EF4-FFF2-40B4-BE49-F238E27FC236}">
                <a16:creationId xmlns:a16="http://schemas.microsoft.com/office/drawing/2014/main" id="{7B6BE438-FEFF-0779-D43D-6E2FE763C4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8604" y="1550139"/>
            <a:ext cx="3765692" cy="376569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60A81-39D0-E252-7FC0-E7FB6B846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 defTabSz="914400">
              <a:spcAft>
                <a:spcPts val="600"/>
              </a:spcAft>
            </a:pPr>
            <a:fld id="{632DB516-724B-B941-9003-06CF4477A847}" type="slidenum">
              <a:rPr lang="en-US" altLang="en-US" sz="900" smtClean="0">
                <a:solidFill>
                  <a:schemeClr val="accent1"/>
                </a:solidFill>
                <a:latin typeface="+mn-lt"/>
                <a:cs typeface="+mn-cs"/>
              </a:rPr>
              <a:pPr algn="r" defTabSz="914400">
                <a:spcAft>
                  <a:spcPts val="600"/>
                </a:spcAft>
              </a:pPr>
              <a:t>9</a:t>
            </a:fld>
            <a:endParaRPr lang="en-US" altLang="en-US" sz="900">
              <a:solidFill>
                <a:schemeClr val="accent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2790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Facet">
  <a:themeElements>
    <a:clrScheme name="Custom 8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D2C408"/>
      </a:accent1>
      <a:accent2>
        <a:srgbClr val="8AB833"/>
      </a:accent2>
      <a:accent3>
        <a:srgbClr val="FFFF00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17402</TotalTime>
  <Words>60</Words>
  <Application>Microsoft Office PowerPoint</Application>
  <PresentationFormat>Widescreen</PresentationFormat>
  <Paragraphs>21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Helvetica</vt:lpstr>
      <vt:lpstr>Trebuchet MS</vt:lpstr>
      <vt:lpstr>Wingdings 3</vt:lpstr>
      <vt:lpstr>Facet</vt:lpstr>
      <vt:lpstr>2024 Annual Utilities Coordination Meeting </vt:lpstr>
      <vt:lpstr>Welcome!</vt:lpstr>
      <vt:lpstr>         Housekeeping</vt:lpstr>
      <vt:lpstr>Agenda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Livingstone</dc:creator>
  <cp:lastModifiedBy>Lesley Ketchabaw</cp:lastModifiedBy>
  <cp:revision>382</cp:revision>
  <cp:lastPrinted>2020-03-03T23:27:06Z</cp:lastPrinted>
  <dcterms:created xsi:type="dcterms:W3CDTF">2014-09-12T02:18:09Z</dcterms:created>
  <dcterms:modified xsi:type="dcterms:W3CDTF">2024-03-04T23:06:31Z</dcterms:modified>
</cp:coreProperties>
</file>