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5" r:id="rId2"/>
    <p:sldMasterId id="2147483661" r:id="rId3"/>
  </p:sldMasterIdLst>
  <p:notesMasterIdLst>
    <p:notesMasterId r:id="rId20"/>
  </p:notesMasterIdLst>
  <p:sldIdLst>
    <p:sldId id="256" r:id="rId4"/>
    <p:sldId id="265" r:id="rId5"/>
    <p:sldId id="264" r:id="rId6"/>
    <p:sldId id="275" r:id="rId7"/>
    <p:sldId id="260" r:id="rId8"/>
    <p:sldId id="257" r:id="rId9"/>
    <p:sldId id="262" r:id="rId10"/>
    <p:sldId id="266" r:id="rId11"/>
    <p:sldId id="267" r:id="rId12"/>
    <p:sldId id="269" r:id="rId13"/>
    <p:sldId id="270" r:id="rId14"/>
    <p:sldId id="261" r:id="rId15"/>
    <p:sldId id="271" r:id="rId16"/>
    <p:sldId id="272" r:id="rId17"/>
    <p:sldId id="274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292"/>
    <p:restoredTop sz="94694"/>
  </p:normalViewPr>
  <p:slideViewPr>
    <p:cSldViewPr snapToGrid="0" snapToObjects="1">
      <p:cViewPr varScale="1">
        <p:scale>
          <a:sx n="80" d="100"/>
          <a:sy n="80" d="100"/>
        </p:scale>
        <p:origin x="102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C7F2FD-B81C-3F4E-8530-C21E8FFE01E3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D1CA52-9CA3-164C-B1E3-5748D03B0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052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D1CA52-9CA3-164C-B1E3-5748D03B0DA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515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03E33-2980-F14F-A8DD-ABCF4E883D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113ED0-CCD1-9749-B511-4D7AE223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941786B-E677-F848-9B08-EEAA0AFC47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55064" y="5638235"/>
            <a:ext cx="3217030" cy="88881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4F82287-E6E2-2242-AAB0-236A7C5C9973}"/>
              </a:ext>
            </a:extLst>
          </p:cNvPr>
          <p:cNvSpPr txBox="1"/>
          <p:nvPr userDrawn="1"/>
        </p:nvSpPr>
        <p:spPr>
          <a:xfrm>
            <a:off x="7347756" y="5259144"/>
            <a:ext cx="4505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b="1" i="0" dirty="0">
                <a:latin typeface="Helvetica" pitchFamily="2" charset="0"/>
              </a:rPr>
              <a:t>2019-2027 Strategic Plan Priorities</a:t>
            </a:r>
          </a:p>
        </p:txBody>
      </p: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376A42EF-564B-5841-B142-6958553A5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-1127701" y="929857"/>
            <a:ext cx="6175936" cy="575397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97B0262-AD3F-EF4F-9263-63379A6F49A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36482" y="5628476"/>
            <a:ext cx="7304630" cy="88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808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610E6-1872-6D44-A542-17BA47208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A3607-CDD9-3B42-9675-6F0E64344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07F8D6-50DE-7C4E-A99F-A7D6728499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144518" y="6075579"/>
            <a:ext cx="1710698" cy="4726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AACCAC-8292-0D4C-AB32-580709F17C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13626" y="6042535"/>
            <a:ext cx="4427486" cy="53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115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A6F41-49BC-B74D-A150-217526A4D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F5964EFE-31E0-3444-B9BF-2E2C58815A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3167088"/>
            <a:ext cx="3961579" cy="369091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A0B2937-FD2D-7B4B-93CE-0674C7734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4017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2005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A6F41-49BC-B74D-A150-217526A4D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3537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686AE8-F87F-384B-9BCF-8C0CB7BEB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A325FB-3002-4143-915B-734F1E672E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40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E969D1F-A473-ED43-88F4-CAD349CE06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160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C4CB595-214F-1F45-A56F-88EFB41AF9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686AE8-F87F-384B-9BCF-8C0CB7BEB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A325FB-3002-4143-915B-734F1E672E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40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0DBA15-9C69-B344-AA0B-27687214793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144518" y="6075579"/>
            <a:ext cx="1710698" cy="4726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5FBB64-6EA8-E84A-9E04-FD94E9EAFC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13626" y="6042535"/>
            <a:ext cx="4427486" cy="53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18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9D03B47-32F8-A742-BE46-756ED966CA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11537E-EA44-0A4A-9409-EA3E5638358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365138" y="2950790"/>
            <a:ext cx="3461724" cy="9564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65ED1E-159D-2F40-9D06-5E387FD190F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436482" y="5638235"/>
            <a:ext cx="7304630" cy="88881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E3B4944-1BDE-484F-BD4A-C1EB237210FB}"/>
              </a:ext>
            </a:extLst>
          </p:cNvPr>
          <p:cNvSpPr txBox="1"/>
          <p:nvPr userDrawn="1"/>
        </p:nvSpPr>
        <p:spPr>
          <a:xfrm>
            <a:off x="450888" y="5973052"/>
            <a:ext cx="36579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latin typeface="Helvetica" pitchFamily="2" charset="0"/>
              </a:rPr>
              <a:t>greatersudbury.ca</a:t>
            </a:r>
            <a:endParaRPr lang="en-US" sz="3000" b="1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837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reatersudbury.ca/live/transportation-parking-and-roads/traffic-interruptions-or-road-closures/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CB575-85F1-2B48-BB27-F2568A6449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Road Occupancy/Closures, Asphalt Degradation and Associated Fees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098FC3-97F8-CA46-A483-1EB03F8395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80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475CD-9D5F-83E2-8528-2AD8723A7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 (cont’d)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1EBE0-FD5E-C1E1-7D7B-12ECCED77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- Traffic Control Plan/Detour (OTM Book 7).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               - Certificate of Insurance for $5 million, naming the City       		of Greater Sudbury as an additional insured.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               - The application itself – signed and initialed.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               - Notification letters to area residents.</a:t>
            </a:r>
          </a:p>
        </p:txBody>
      </p:sp>
    </p:spTree>
    <p:extLst>
      <p:ext uri="{BB962C8B-B14F-4D97-AF65-F5344CB8AC3E}">
        <p14:creationId xmlns:p14="http://schemas.microsoft.com/office/powerpoint/2010/main" val="632576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5671C-800D-2E13-C04C-79D40E6F0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Notification Letter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D7F2B-1836-AE77-C477-B17A735A5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PT Sans" panose="020B0503020203020204" pitchFamily="34" charset="0"/>
              </a:rPr>
              <a:t> This includes the company or application name and contact</a:t>
            </a:r>
          </a:p>
          <a:p>
            <a:pPr marL="0" indent="0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PT Sans" panose="020B0503020203020204" pitchFamily="34" charset="0"/>
              </a:rPr>
              <a:t> information, location of closure, purpose of closure, timeline and</a:t>
            </a:r>
          </a:p>
          <a:p>
            <a:pPr marL="0" indent="0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PT Sans" panose="020B0503020203020204" pitchFamily="34" charset="0"/>
              </a:rPr>
              <a:t> any other pertinent information. The Notification Letter should be</a:t>
            </a:r>
          </a:p>
          <a:p>
            <a:pPr marL="0" indent="0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PT Sans" panose="020B0503020203020204" pitchFamily="34" charset="0"/>
              </a:rPr>
              <a:t> submitted to the City of Greater Sudbury as well as any residents</a:t>
            </a:r>
          </a:p>
          <a:p>
            <a:pPr marL="0" indent="0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PT Sans" panose="020B0503020203020204" pitchFamily="34" charset="0"/>
              </a:rPr>
              <a:t> and businesses in the area.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289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6E1B0-50DE-EC1C-ACC3-C530925FF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0BC378A-D3E6-E328-A8A7-76841F3837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5484" y="365125"/>
            <a:ext cx="10996863" cy="5710822"/>
          </a:xfrm>
        </p:spPr>
      </p:pic>
    </p:spTree>
    <p:extLst>
      <p:ext uri="{BB962C8B-B14F-4D97-AF65-F5344CB8AC3E}">
        <p14:creationId xmlns:p14="http://schemas.microsoft.com/office/powerpoint/2010/main" val="4089305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69CC1-1500-3AFC-05E8-49881CF81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Road Closure pg.2 – Cert. of Insurance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A37DCA6-4D46-7676-AD13-3BB0C582DF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91718"/>
            <a:ext cx="10515600" cy="3007989"/>
          </a:xfrm>
        </p:spPr>
      </p:pic>
    </p:spTree>
    <p:extLst>
      <p:ext uri="{BB962C8B-B14F-4D97-AF65-F5344CB8AC3E}">
        <p14:creationId xmlns:p14="http://schemas.microsoft.com/office/powerpoint/2010/main" val="684024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A9376-C84A-6A0C-894D-A05C1455F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A4F4F8F-4A8E-BE85-A511-0FCA98E2C8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1737" y="204537"/>
            <a:ext cx="9805737" cy="6460958"/>
          </a:xfrm>
        </p:spPr>
      </p:pic>
    </p:spTree>
    <p:extLst>
      <p:ext uri="{BB962C8B-B14F-4D97-AF65-F5344CB8AC3E}">
        <p14:creationId xmlns:p14="http://schemas.microsoft.com/office/powerpoint/2010/main" val="538437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B1CB3-6E4F-8566-0D0F-61B4FC2F8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Control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14929-1BAF-D8F9-92F8-7AB5DFBA9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PT Sans" panose="020B0503020203020204" pitchFamily="34" charset="0"/>
              </a:rPr>
              <a:t>Anytime you are diverting vehicle or pedestrian traffic you will need to create a traffic control plan.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33333"/>
                </a:solidFill>
                <a:effectLst/>
                <a:latin typeface="PT Sans" panose="020B0503020203020204" pitchFamily="34" charset="0"/>
              </a:rPr>
              <a:t>Traffic management plans need to be drafted based on the Ontario Traffic Manual’s Book 7 (Temporary Conditions).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33333"/>
                </a:solidFill>
                <a:effectLst/>
                <a:latin typeface="PT Sans" panose="020B0503020203020204" pitchFamily="34" charset="0"/>
              </a:rPr>
              <a:t>The City does not provide assistance for the creation of traffic control plans. If you are unable to make your own traffic plan, you should hire a third party to create a plan.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33333"/>
                </a:solidFill>
                <a:effectLst/>
                <a:latin typeface="PT Sans" panose="020B0503020203020204" pitchFamily="34" charset="0"/>
              </a:rPr>
              <a:t>Pedestrian and vehicle traffic must be addressed on the traffic control plan.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584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99621-433B-7F10-2EF7-24335527B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Asphalt Degradation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0A1AE-37C5-B58F-1C81-B4E81C16B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City maintains a </a:t>
            </a:r>
            <a:r>
              <a:rPr lang="en-US" u="sng" dirty="0"/>
              <a:t>3 year no-cut policy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  If there was a specific circumstance approved for the cut, there             would be a $51 per </a:t>
            </a:r>
            <a:r>
              <a:rPr lang="en-US" dirty="0" err="1"/>
              <a:t>sq.m</a:t>
            </a:r>
            <a:r>
              <a:rPr lang="en-US" dirty="0"/>
              <a:t>. fee. </a:t>
            </a:r>
          </a:p>
          <a:p>
            <a:r>
              <a:rPr lang="en-US" dirty="0"/>
              <a:t>Greater than 3 and less than 5 yrs. = $43 per </a:t>
            </a:r>
            <a:r>
              <a:rPr lang="en-US" dirty="0" err="1"/>
              <a:t>sq.m</a:t>
            </a:r>
            <a:r>
              <a:rPr lang="en-US" dirty="0"/>
              <a:t>.</a:t>
            </a:r>
          </a:p>
          <a:p>
            <a:r>
              <a:rPr lang="en-US" dirty="0"/>
              <a:t>Greater than 5 and less than 7 yrs. = $35 per </a:t>
            </a:r>
            <a:r>
              <a:rPr lang="en-US" dirty="0" err="1"/>
              <a:t>sq.m</a:t>
            </a:r>
            <a:r>
              <a:rPr lang="en-US" dirty="0"/>
              <a:t>.</a:t>
            </a:r>
          </a:p>
          <a:p>
            <a:r>
              <a:rPr lang="en-US" dirty="0"/>
              <a:t>Greater than 7 and less than 10 yrs. = $21 per </a:t>
            </a:r>
            <a:r>
              <a:rPr lang="en-US" dirty="0" err="1"/>
              <a:t>sq.m</a:t>
            </a:r>
            <a:r>
              <a:rPr lang="en-US" dirty="0"/>
              <a:t>.</a:t>
            </a:r>
          </a:p>
          <a:p>
            <a:r>
              <a:rPr lang="en-US" dirty="0"/>
              <a:t>Greater than 10 yrs. = $9 per </a:t>
            </a:r>
            <a:r>
              <a:rPr lang="en-US" dirty="0" err="1"/>
              <a:t>sq.m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1235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DD8F8-BF3F-86F4-8E76-1CF6BF469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0956D-9A3E-F57F-7795-DD7A35ADB4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Road Occupancy Permit</a:t>
            </a:r>
          </a:p>
          <a:p>
            <a:r>
              <a:rPr lang="en-US" dirty="0"/>
              <a:t>Road Closure Permit</a:t>
            </a:r>
          </a:p>
          <a:p>
            <a:r>
              <a:rPr lang="en-US" dirty="0"/>
              <a:t>Degradation</a:t>
            </a:r>
          </a:p>
          <a:p>
            <a:r>
              <a:rPr lang="en-US" dirty="0"/>
              <a:t>Fees</a:t>
            </a:r>
          </a:p>
          <a:p>
            <a:r>
              <a:rPr lang="en-US" dirty="0">
                <a:hlinkClick r:id="rId2"/>
              </a:rPr>
              <a:t>www.greatersudbury.ca/live/transportation-parking-and-roads/traffic-interruptions-or-road-closures/</a:t>
            </a:r>
            <a:r>
              <a:rPr lang="en-US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197B76-2164-CEAC-0370-7F55A3C681CE}"/>
              </a:ext>
            </a:extLst>
          </p:cNvPr>
          <p:cNvSpPr txBox="1"/>
          <p:nvPr/>
        </p:nvSpPr>
        <p:spPr>
          <a:xfrm>
            <a:off x="838201" y="3108293"/>
            <a:ext cx="109998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                        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686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9B25B-2780-DFAF-D4D1-89BB5E65C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75136CD-427C-919C-6172-55079CEC35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3453" y="216568"/>
            <a:ext cx="11249525" cy="6424863"/>
          </a:xfrm>
        </p:spPr>
      </p:pic>
    </p:spTree>
    <p:extLst>
      <p:ext uri="{BB962C8B-B14F-4D97-AF65-F5344CB8AC3E}">
        <p14:creationId xmlns:p14="http://schemas.microsoft.com/office/powerpoint/2010/main" val="1451754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036D2-8A69-DA87-AFB2-7DB827241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5528A3-6462-5650-2F0F-FAC215368B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2980" y="276727"/>
            <a:ext cx="11405936" cy="5751094"/>
          </a:xfrm>
        </p:spPr>
      </p:pic>
    </p:spTree>
    <p:extLst>
      <p:ext uri="{BB962C8B-B14F-4D97-AF65-F5344CB8AC3E}">
        <p14:creationId xmlns:p14="http://schemas.microsoft.com/office/powerpoint/2010/main" val="265323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3175F-8EDB-4429-B551-654A3EECE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Road Occupancy Permit </a:t>
            </a:r>
            <a:r>
              <a:rPr lang="en-US" dirty="0"/>
              <a:t>(ROP)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166E4-D8FC-426C-F32C-5214F00D17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Physical changes to the 2023 ROP Form</a:t>
            </a:r>
          </a:p>
          <a:p>
            <a:r>
              <a:rPr lang="en-US" dirty="0"/>
              <a:t>Cost: $55.00 per calendar day. Payment by cash, cheque, debit, credit at TDS or Clerk can call and take C.C. payment by phone or monthly invoicing.</a:t>
            </a:r>
          </a:p>
          <a:p>
            <a:r>
              <a:rPr lang="en-US" dirty="0"/>
              <a:t>Timeline: 5 business days for processing.</a:t>
            </a:r>
          </a:p>
          <a:p>
            <a:r>
              <a:rPr lang="en-US" dirty="0"/>
              <a:t>Requirements: Traffic Control Plan (OTM Book 7).</a:t>
            </a:r>
          </a:p>
          <a:p>
            <a:pPr marL="0" indent="0">
              <a:buNone/>
            </a:pPr>
            <a:r>
              <a:rPr lang="en-US" dirty="0"/>
              <a:t>                           Certificate of Insurance for $5 million.</a:t>
            </a:r>
          </a:p>
          <a:p>
            <a:pPr marL="0" indent="0">
              <a:buNone/>
            </a:pPr>
            <a:r>
              <a:rPr lang="en-US" dirty="0"/>
              <a:t>                            Application – signed/initialed.</a:t>
            </a:r>
          </a:p>
        </p:txBody>
      </p:sp>
    </p:spTree>
    <p:extLst>
      <p:ext uri="{BB962C8B-B14F-4D97-AF65-F5344CB8AC3E}">
        <p14:creationId xmlns:p14="http://schemas.microsoft.com/office/powerpoint/2010/main" val="135504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17474-9CD0-3644-B479-B332216E4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Road Occupancy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9C972897-DC93-E722-2A18-948718D108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01145" y="365125"/>
            <a:ext cx="10343844" cy="5722854"/>
          </a:xfrm>
        </p:spPr>
      </p:pic>
    </p:spTree>
    <p:extLst>
      <p:ext uri="{BB962C8B-B14F-4D97-AF65-F5344CB8AC3E}">
        <p14:creationId xmlns:p14="http://schemas.microsoft.com/office/powerpoint/2010/main" val="1923922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4973C-9A4E-9973-B7CA-F4AEFDECC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961B67-6F4C-F4CC-8044-8FB690DFDA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9863" y="365125"/>
            <a:ext cx="10070432" cy="5400675"/>
          </a:xfrm>
        </p:spPr>
      </p:pic>
    </p:spTree>
    <p:extLst>
      <p:ext uri="{BB962C8B-B14F-4D97-AF65-F5344CB8AC3E}">
        <p14:creationId xmlns:p14="http://schemas.microsoft.com/office/powerpoint/2010/main" val="3153899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3D4D2-C04E-1297-C089-A5DFFFF7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ROP cont’d – Cert. of Insurance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768FDF-149C-DD77-21E9-E62C091A29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69512"/>
            <a:ext cx="10515600" cy="3052400"/>
          </a:xfrm>
        </p:spPr>
      </p:pic>
    </p:spTree>
    <p:extLst>
      <p:ext uri="{BB962C8B-B14F-4D97-AF65-F5344CB8AC3E}">
        <p14:creationId xmlns:p14="http://schemas.microsoft.com/office/powerpoint/2010/main" val="3143819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6E342-4E9A-5B00-3DF7-B74759263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Road Closure Permit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8AEE7B-6573-E025-99CC-3E26B98C27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Physical changes to the 2023 Permit form.</a:t>
            </a:r>
          </a:p>
          <a:p>
            <a:endParaRPr lang="en-US" dirty="0"/>
          </a:p>
          <a:p>
            <a:r>
              <a:rPr lang="en-US" dirty="0"/>
              <a:t>Cost: $113 flat rate, cash, debit, credit or cheque. Clerks can call for C.C. payment over the phone or monthly invoice.</a:t>
            </a:r>
          </a:p>
          <a:p>
            <a:endParaRPr lang="en-US" dirty="0"/>
          </a:p>
          <a:p>
            <a:r>
              <a:rPr lang="en-US" dirty="0"/>
              <a:t>Timeline: Minimum 3 weeks for processing.</a:t>
            </a:r>
          </a:p>
          <a:p>
            <a:endParaRPr lang="en-US" dirty="0"/>
          </a:p>
          <a:p>
            <a:r>
              <a:rPr lang="en-US" u="sng" dirty="0"/>
              <a:t>Requirements</a:t>
            </a:r>
            <a:r>
              <a:rPr lang="en-US" dirty="0"/>
              <a:t>: signage notifying public one week in advance of the closure.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581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2986</TotalTime>
  <Words>502</Words>
  <Application>Microsoft Office PowerPoint</Application>
  <PresentationFormat>Widescreen</PresentationFormat>
  <Paragraphs>56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Helvetica</vt:lpstr>
      <vt:lpstr>PT Sans</vt:lpstr>
      <vt:lpstr>Office Theme</vt:lpstr>
      <vt:lpstr>1_Office Theme</vt:lpstr>
      <vt:lpstr>2_Office Theme</vt:lpstr>
      <vt:lpstr>Road Occupancy/Closures, Asphalt Degradation and Associated Fees</vt:lpstr>
      <vt:lpstr>Discussion:</vt:lpstr>
      <vt:lpstr>PowerPoint Presentation</vt:lpstr>
      <vt:lpstr>PowerPoint Presentation</vt:lpstr>
      <vt:lpstr>Road Occupancy Permit (ROP)</vt:lpstr>
      <vt:lpstr>Road Occupancy</vt:lpstr>
      <vt:lpstr>PowerPoint Presentation</vt:lpstr>
      <vt:lpstr>ROP cont’d – Cert. of Insurance</vt:lpstr>
      <vt:lpstr>Road Closure Permit</vt:lpstr>
      <vt:lpstr>Requirements (cont’d)</vt:lpstr>
      <vt:lpstr>Notification Letter</vt:lpstr>
      <vt:lpstr>PowerPoint Presentation</vt:lpstr>
      <vt:lpstr>Road Closure pg.2 – Cert. of Insurance</vt:lpstr>
      <vt:lpstr>PowerPoint Presentation</vt:lpstr>
      <vt:lpstr>Traffic Control Plans</vt:lpstr>
      <vt:lpstr>Asphalt Degradation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Maurissa Zuccolo</dc:creator>
  <cp:lastModifiedBy>Robert James</cp:lastModifiedBy>
  <cp:revision>21</cp:revision>
  <cp:lastPrinted>2023-04-20T19:02:25Z</cp:lastPrinted>
  <dcterms:created xsi:type="dcterms:W3CDTF">2020-02-04T15:30:10Z</dcterms:created>
  <dcterms:modified xsi:type="dcterms:W3CDTF">2023-04-27T16:54:41Z</dcterms:modified>
</cp:coreProperties>
</file>