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20"/>
  </p:notesMasterIdLst>
  <p:sldIdLst>
    <p:sldId id="256" r:id="rId4"/>
    <p:sldId id="265" r:id="rId5"/>
    <p:sldId id="264" r:id="rId6"/>
    <p:sldId id="275" r:id="rId7"/>
    <p:sldId id="260" r:id="rId8"/>
    <p:sldId id="257" r:id="rId9"/>
    <p:sldId id="262" r:id="rId10"/>
    <p:sldId id="266" r:id="rId11"/>
    <p:sldId id="267" r:id="rId12"/>
    <p:sldId id="269" r:id="rId13"/>
    <p:sldId id="270" r:id="rId14"/>
    <p:sldId id="261" r:id="rId15"/>
    <p:sldId id="271" r:id="rId16"/>
    <p:sldId id="272" r:id="rId17"/>
    <p:sldId id="274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/>
    <p:restoredTop sz="94694"/>
  </p:normalViewPr>
  <p:slideViewPr>
    <p:cSldViewPr snapToGrid="0" snapToObjects="1">
      <p:cViewPr varScale="1">
        <p:scale>
          <a:sx n="80" d="100"/>
          <a:sy n="80" d="100"/>
        </p:scale>
        <p:origin x="10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15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ersudbury.ca/live/transportation-parking-and-roads/traffic-interruptions-or-road-closures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Road Occupancy/Closures, Asphalt Degradation and Associated Fees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75CD-9D5F-83E2-8528-2AD8723A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1EBE0-FD5E-C1E1-7D7B-12ECCED77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          - Traffic Control Plan/Detour (OTM Book 7).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- Certificate of Insurance for $5 million, naming the City       		of Greater Sudbury as an additional insured.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- The application itself – signed and initialed.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- Notification letters to area residents.</a:t>
            </a:r>
          </a:p>
        </p:txBody>
      </p:sp>
    </p:spTree>
    <p:extLst>
      <p:ext uri="{BB962C8B-B14F-4D97-AF65-F5344CB8AC3E}">
        <p14:creationId xmlns:p14="http://schemas.microsoft.com/office/powerpoint/2010/main" val="632576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5671C-800D-2E13-C04C-79D40E6F0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Notification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D7F2B-1836-AE77-C477-B17A735A5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 This includes the company or application name and contact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 information, location of closure, purpose of closure, timeline and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 any other pertinent information. The Notification Letter should be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 submitted to the City of Greater Sudbury as well as any residents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 and businesses in the area.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8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E1B0-50DE-EC1C-ACC3-C530925FF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BC378A-D3E6-E328-A8A7-76841F3837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484" y="365125"/>
            <a:ext cx="10996863" cy="5710822"/>
          </a:xfrm>
        </p:spPr>
      </p:pic>
    </p:spTree>
    <p:extLst>
      <p:ext uri="{BB962C8B-B14F-4D97-AF65-F5344CB8AC3E}">
        <p14:creationId xmlns:p14="http://schemas.microsoft.com/office/powerpoint/2010/main" val="4089305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69CC1-1500-3AFC-05E8-49881CF8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Closure pg.2 – Cert. of Insurance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37DCA6-4D46-7676-AD13-3BB0C582D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91718"/>
            <a:ext cx="10515600" cy="3007989"/>
          </a:xfrm>
        </p:spPr>
      </p:pic>
    </p:spTree>
    <p:extLst>
      <p:ext uri="{BB962C8B-B14F-4D97-AF65-F5344CB8AC3E}">
        <p14:creationId xmlns:p14="http://schemas.microsoft.com/office/powerpoint/2010/main" val="68402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A9376-C84A-6A0C-894D-A05C1455F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A4F4F8F-4A8E-BE85-A511-0FCA98E2C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737" y="204537"/>
            <a:ext cx="9805737" cy="6460958"/>
          </a:xfrm>
        </p:spPr>
      </p:pic>
    </p:spTree>
    <p:extLst>
      <p:ext uri="{BB962C8B-B14F-4D97-AF65-F5344CB8AC3E}">
        <p14:creationId xmlns:p14="http://schemas.microsoft.com/office/powerpoint/2010/main" val="538437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1CB3-6E4F-8566-0D0F-61B4FC2F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Control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14929-1BAF-D8F9-92F8-7AB5DFBA9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Anytime you are diverting vehicle or pedestrian traffic you will need to create a traffic control plan.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Traffic management plans need to be drafted based on the Ontario Traffic Manual’s Book 7 (Temporary Conditions).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The City does not provide assistance for the creation of traffic control plans. If you are unable to make your own traffic plan, you should hire a third party to create a plan.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Pedestrian and vehicle traffic must be addressed on the traffic control plan.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84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99621-433B-7F10-2EF7-24335527B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Asphalt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0A1AE-37C5-B58F-1C81-B4E81C16B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City maintains a </a:t>
            </a:r>
            <a:r>
              <a:rPr lang="en-US" u="sng" dirty="0"/>
              <a:t>3 year no-cut policy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  If there was a specific circumstance approved for the cut, there             would be a $51 per </a:t>
            </a:r>
            <a:r>
              <a:rPr lang="en-US" dirty="0" err="1"/>
              <a:t>sq.m</a:t>
            </a:r>
            <a:r>
              <a:rPr lang="en-US" dirty="0"/>
              <a:t>. fee. </a:t>
            </a:r>
          </a:p>
          <a:p>
            <a:r>
              <a:rPr lang="en-US" dirty="0"/>
              <a:t>Greater than 3 and less than 5 yrs. = $43 per </a:t>
            </a:r>
            <a:r>
              <a:rPr lang="en-US" dirty="0" err="1"/>
              <a:t>sq.m</a:t>
            </a:r>
            <a:r>
              <a:rPr lang="en-US" dirty="0"/>
              <a:t>.</a:t>
            </a:r>
          </a:p>
          <a:p>
            <a:r>
              <a:rPr lang="en-US" dirty="0"/>
              <a:t>Greater than 5 and less than 7 yrs. = $35 per </a:t>
            </a:r>
            <a:r>
              <a:rPr lang="en-US" dirty="0" err="1"/>
              <a:t>sq.m</a:t>
            </a:r>
            <a:r>
              <a:rPr lang="en-US" dirty="0"/>
              <a:t>.</a:t>
            </a:r>
          </a:p>
          <a:p>
            <a:r>
              <a:rPr lang="en-US" dirty="0"/>
              <a:t>Greater than 7 and less than 10 yrs. = $21 per </a:t>
            </a:r>
            <a:r>
              <a:rPr lang="en-US" dirty="0" err="1"/>
              <a:t>sq.m</a:t>
            </a:r>
            <a:r>
              <a:rPr lang="en-US" dirty="0"/>
              <a:t>.</a:t>
            </a:r>
          </a:p>
          <a:p>
            <a:r>
              <a:rPr lang="en-US" dirty="0"/>
              <a:t>Greater than 10 yrs. = $9 per </a:t>
            </a:r>
            <a:r>
              <a:rPr lang="en-US" dirty="0" err="1"/>
              <a:t>sq.m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123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D8F8-BF3F-86F4-8E76-1CF6BF46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0956D-9A3E-F57F-7795-DD7A35ADB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Road Occupancy Permit</a:t>
            </a:r>
          </a:p>
          <a:p>
            <a:r>
              <a:rPr lang="en-US" dirty="0"/>
              <a:t>Road Closure Permit</a:t>
            </a:r>
          </a:p>
          <a:p>
            <a:r>
              <a:rPr lang="en-US" dirty="0"/>
              <a:t>Degradation</a:t>
            </a:r>
          </a:p>
          <a:p>
            <a:r>
              <a:rPr lang="en-US" dirty="0"/>
              <a:t>Fees</a:t>
            </a:r>
          </a:p>
          <a:p>
            <a:r>
              <a:rPr lang="en-US" dirty="0">
                <a:hlinkClick r:id="rId2"/>
              </a:rPr>
              <a:t>www.greatersudbury.ca/live/transportation-parking-and-roads/traffic-interruptions-or-road-closures/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197B76-2164-CEAC-0370-7F55A3C681CE}"/>
              </a:ext>
            </a:extLst>
          </p:cNvPr>
          <p:cNvSpPr txBox="1"/>
          <p:nvPr/>
        </p:nvSpPr>
        <p:spPr>
          <a:xfrm>
            <a:off x="838201" y="3108293"/>
            <a:ext cx="109998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                        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86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9B25B-2780-DFAF-D4D1-89BB5E65C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5136CD-427C-919C-6172-55079CEC3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3" y="216568"/>
            <a:ext cx="11249525" cy="6424863"/>
          </a:xfrm>
        </p:spPr>
      </p:pic>
    </p:spTree>
    <p:extLst>
      <p:ext uri="{BB962C8B-B14F-4D97-AF65-F5344CB8AC3E}">
        <p14:creationId xmlns:p14="http://schemas.microsoft.com/office/powerpoint/2010/main" val="145175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36D2-8A69-DA87-AFB2-7DB827241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5528A3-6462-5650-2F0F-FAC215368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980" y="276727"/>
            <a:ext cx="11405936" cy="5751094"/>
          </a:xfrm>
        </p:spPr>
      </p:pic>
    </p:spTree>
    <p:extLst>
      <p:ext uri="{BB962C8B-B14F-4D97-AF65-F5344CB8AC3E}">
        <p14:creationId xmlns:p14="http://schemas.microsoft.com/office/powerpoint/2010/main" val="26532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175F-8EDB-4429-B551-654A3EECE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Road Occupancy Permit </a:t>
            </a:r>
            <a:r>
              <a:rPr lang="en-US" dirty="0"/>
              <a:t>(ROP)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166E4-D8FC-426C-F32C-5214F00D1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Physical changes to the 2023 ROP Form</a:t>
            </a:r>
          </a:p>
          <a:p>
            <a:r>
              <a:rPr lang="en-US" dirty="0"/>
              <a:t>Cost: $55.00 per calendar day. Payment by cash, cheque, debit, credit at TDS or Clerk can call and take C.C. payment by phone or monthly invoicing.</a:t>
            </a:r>
          </a:p>
          <a:p>
            <a:r>
              <a:rPr lang="en-US" dirty="0"/>
              <a:t>Timeline: 5 business days for processing.</a:t>
            </a:r>
          </a:p>
          <a:p>
            <a:r>
              <a:rPr lang="en-US" dirty="0"/>
              <a:t>Requirements: Traffic Control Plan (OTM Book 7).</a:t>
            </a:r>
          </a:p>
          <a:p>
            <a:pPr marL="0" indent="0">
              <a:buNone/>
            </a:pPr>
            <a:r>
              <a:rPr lang="en-US" dirty="0"/>
              <a:t>                           Certificate of Insurance for $5 million.</a:t>
            </a:r>
          </a:p>
          <a:p>
            <a:pPr marL="0" indent="0">
              <a:buNone/>
            </a:pPr>
            <a:r>
              <a:rPr lang="en-US" dirty="0"/>
              <a:t>                            Application – signed/initialed.</a:t>
            </a:r>
          </a:p>
        </p:txBody>
      </p:sp>
    </p:spTree>
    <p:extLst>
      <p:ext uri="{BB962C8B-B14F-4D97-AF65-F5344CB8AC3E}">
        <p14:creationId xmlns:p14="http://schemas.microsoft.com/office/powerpoint/2010/main" val="13550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Occupancy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C972897-DC93-E722-2A18-948718D108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1145" y="365125"/>
            <a:ext cx="10343844" cy="5722854"/>
          </a:xfrm>
        </p:spPr>
      </p:pic>
    </p:spTree>
    <p:extLst>
      <p:ext uri="{BB962C8B-B14F-4D97-AF65-F5344CB8AC3E}">
        <p14:creationId xmlns:p14="http://schemas.microsoft.com/office/powerpoint/2010/main" val="192392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4973C-9A4E-9973-B7CA-F4AEFDECC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961B67-6F4C-F4CC-8044-8FB690DFD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863" y="365125"/>
            <a:ext cx="10070432" cy="5400675"/>
          </a:xfrm>
        </p:spPr>
      </p:pic>
    </p:spTree>
    <p:extLst>
      <p:ext uri="{BB962C8B-B14F-4D97-AF65-F5344CB8AC3E}">
        <p14:creationId xmlns:p14="http://schemas.microsoft.com/office/powerpoint/2010/main" val="315389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D4D2-C04E-1297-C089-A5DFFFF7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ROP cont’d – Cert. of Insurance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768FDF-149C-DD77-21E9-E62C091A2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9512"/>
            <a:ext cx="10515600" cy="3052400"/>
          </a:xfrm>
        </p:spPr>
      </p:pic>
    </p:spTree>
    <p:extLst>
      <p:ext uri="{BB962C8B-B14F-4D97-AF65-F5344CB8AC3E}">
        <p14:creationId xmlns:p14="http://schemas.microsoft.com/office/powerpoint/2010/main" val="3143819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6E342-4E9A-5B00-3DF7-B74759263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Road Closure Permit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AEE7B-6573-E025-99CC-3E26B98C2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Physical changes to the 2023 Permit form.</a:t>
            </a:r>
          </a:p>
          <a:p>
            <a:endParaRPr lang="en-US" dirty="0"/>
          </a:p>
          <a:p>
            <a:r>
              <a:rPr lang="en-US" dirty="0"/>
              <a:t>Cost: $113 flat rate, cash, debit, credit or cheque. Clerks can call for C.C. payment over the phone or monthly invoice.</a:t>
            </a:r>
          </a:p>
          <a:p>
            <a:endParaRPr lang="en-US" dirty="0"/>
          </a:p>
          <a:p>
            <a:r>
              <a:rPr lang="en-US" dirty="0"/>
              <a:t>Timeline: Minimum 3 weeks for processing.</a:t>
            </a:r>
          </a:p>
          <a:p>
            <a:endParaRPr lang="en-US" dirty="0"/>
          </a:p>
          <a:p>
            <a:r>
              <a:rPr lang="en-US" u="sng" dirty="0"/>
              <a:t>Requirements</a:t>
            </a:r>
            <a:r>
              <a:rPr lang="en-US" dirty="0"/>
              <a:t>: signage notifying public one week in advance of the closure.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81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2986</TotalTime>
  <Words>502</Words>
  <Application>Microsoft Office PowerPoint</Application>
  <PresentationFormat>Widescreen</PresentationFormat>
  <Paragraphs>56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Helvetica</vt:lpstr>
      <vt:lpstr>PT Sans</vt:lpstr>
      <vt:lpstr>Office Theme</vt:lpstr>
      <vt:lpstr>1_Office Theme</vt:lpstr>
      <vt:lpstr>2_Office Theme</vt:lpstr>
      <vt:lpstr>Road Occupancy/Closures, Asphalt Degradation and Associated Fees</vt:lpstr>
      <vt:lpstr>Discussion:</vt:lpstr>
      <vt:lpstr>PowerPoint Presentation</vt:lpstr>
      <vt:lpstr>PowerPoint Presentation</vt:lpstr>
      <vt:lpstr>Road Occupancy Permit (ROP)</vt:lpstr>
      <vt:lpstr>Road Occupancy</vt:lpstr>
      <vt:lpstr>PowerPoint Presentation</vt:lpstr>
      <vt:lpstr>ROP cont’d – Cert. of Insurance</vt:lpstr>
      <vt:lpstr>Road Closure Permit</vt:lpstr>
      <vt:lpstr>Requirements (cont’d)</vt:lpstr>
      <vt:lpstr>Notification Letter</vt:lpstr>
      <vt:lpstr>PowerPoint Presentation</vt:lpstr>
      <vt:lpstr>Road Closure pg.2 – Cert. of Insurance</vt:lpstr>
      <vt:lpstr>PowerPoint Presentation</vt:lpstr>
      <vt:lpstr>Traffic Control Plans</vt:lpstr>
      <vt:lpstr>Asphalt Degradation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Robert James</cp:lastModifiedBy>
  <cp:revision>21</cp:revision>
  <cp:lastPrinted>2023-04-20T19:02:25Z</cp:lastPrinted>
  <dcterms:created xsi:type="dcterms:W3CDTF">2020-02-04T15:30:10Z</dcterms:created>
  <dcterms:modified xsi:type="dcterms:W3CDTF">2023-04-27T16:54:41Z</dcterms:modified>
</cp:coreProperties>
</file>