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147469902" r:id="rId2"/>
    <p:sldId id="957" r:id="rId3"/>
    <p:sldId id="2147469905" r:id="rId4"/>
    <p:sldId id="2147469904" r:id="rId5"/>
    <p:sldId id="986" r:id="rId6"/>
    <p:sldId id="214746990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864AC-9245-4081-9719-9EF328FAFE95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9663E-66F6-4824-A01B-4B7C347AE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8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Only use title case for the title of your deck. Use sentence case everywhere else.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67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184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75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Gold accent bars can be used across the left side of boxes or images.</a:t>
            </a:r>
          </a:p>
          <a:p>
            <a:r>
              <a:rPr lang="en-US" dirty="0"/>
              <a:t>Minimum icon size is 0.25-inch diameter (0.635 cm)</a:t>
            </a:r>
          </a:p>
          <a:p>
            <a:r>
              <a:rPr lang="en-US" dirty="0"/>
              <a:t>Only use icons on a white or light grey (#EAEBEB)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435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Gold accent bars can be used across the left side of boxes or images.</a:t>
            </a:r>
          </a:p>
          <a:p>
            <a:r>
              <a:rPr lang="en-US" dirty="0"/>
              <a:t>Minimum icon size is 0.25-inch diameter (0.635 cm)</a:t>
            </a:r>
          </a:p>
          <a:p>
            <a:r>
              <a:rPr lang="en-US" dirty="0"/>
              <a:t>Only use icons on a white or light grey (#EAEBEB)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03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microsoft.com/office/2007/relationships/hdphoto" Target="../media/hdphoto6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6891"/>
            <a:ext cx="10238380" cy="546305"/>
          </a:xfrm>
        </p:spPr>
        <p:txBody>
          <a:bodyPr anchor="t" anchorCtr="0"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977" y="1482888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Aft>
                <a:spcPts val="300"/>
              </a:spcAft>
              <a:defRPr/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2pPr>
            <a:lvl3pPr marL="691200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/>
            </a:lvl3pPr>
            <a:lvl4pPr marL="8676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4pPr>
            <a:lvl5pPr marL="1033200" indent="-1728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7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Offshore wind turbines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00"/>
                    </a14:imgEffect>
                    <a14:imgEffect>
                      <a14:saturation sa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36" t="1" r="202" b="2573"/>
          <a:stretch/>
        </p:blipFill>
        <p:spPr bwMode="auto">
          <a:xfrm>
            <a:off x="91368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Natural gas station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" r="2077" b="286"/>
          <a:stretch/>
        </p:blipFill>
        <p:spPr>
          <a:xfrm>
            <a:off x="30456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53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r="726" b="2488"/>
          <a:stretch/>
        </p:blipFill>
        <p:spPr bwMode="auto">
          <a:xfrm>
            <a:off x="60912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torage tank">
            <a:extLst>
              <a:ext uri="{FF2B5EF4-FFF2-40B4-BE49-F238E27FC236}">
                <a16:creationId xmlns:a16="http://schemas.microsoft.com/office/drawing/2014/main" id="{052B321C-A2F0-B341-9696-2FE07C5F6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" t="185" r="-93" b="903"/>
          <a:stretch/>
        </p:blipFill>
        <p:spPr>
          <a:xfrm flipH="1">
            <a:off x="-9940" y="1152000"/>
            <a:ext cx="3045600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C0CFE83-2ECE-10D6-2855-212AEA0F7ED0}"/>
              </a:ext>
            </a:extLst>
          </p:cNvPr>
          <p:cNvSpPr txBox="1">
            <a:spLocks/>
          </p:cNvSpPr>
          <p:nvPr userDrawn="1"/>
        </p:nvSpPr>
        <p:spPr bwMode="grayWhite"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F99E9FA-C2EB-0AF2-5DEC-38CB860D1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lang="en-US" sz="3600" b="0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5CE96-3584-AF8C-EBC1-7935FFB90711}"/>
              </a:ext>
            </a:extLst>
          </p:cNvPr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nbridge Proudly Serving Ontario 175 Years logo">
            <a:extLst>
              <a:ext uri="{FF2B5EF4-FFF2-40B4-BE49-F238E27FC236}">
                <a16:creationId xmlns:a16="http://schemas.microsoft.com/office/drawing/2014/main" id="{5AE36DAA-E87D-F955-5535-EA8D56A328F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7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Storage tank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" b="46"/>
          <a:stretch/>
        </p:blipFill>
        <p:spPr>
          <a:xfrm>
            <a:off x="0" y="1152000"/>
            <a:ext cx="6098400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53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-20" r="-79" b="1640"/>
          <a:stretch/>
        </p:blipFill>
        <p:spPr bwMode="auto">
          <a:xfrm>
            <a:off x="6098400" y="1152000"/>
            <a:ext cx="60984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 Placeholder 7"/>
          <p:cNvSpPr txBox="1">
            <a:spLocks/>
          </p:cNvSpPr>
          <p:nvPr userDrawn="1"/>
        </p:nvSpPr>
        <p:spPr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sz="3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8C215100-6FB4-C97D-0CB3-557EF5DF5C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7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natural gas meters on a brick wall">
            <a:extLst>
              <a:ext uri="{FF2B5EF4-FFF2-40B4-BE49-F238E27FC236}">
                <a16:creationId xmlns:a16="http://schemas.microsoft.com/office/drawing/2014/main" id="{0527C7C5-E7D2-6148-B849-E2E895248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" t="-21" r="93" b="290"/>
          <a:stretch/>
        </p:blipFill>
        <p:spPr>
          <a:xfrm>
            <a:off x="0" y="1152000"/>
            <a:ext cx="12191999" cy="4658400"/>
          </a:xfrm>
          <a:prstGeom prst="rect">
            <a:avLst/>
          </a:prstGeom>
        </p:spPr>
      </p:pic>
      <p:sp>
        <p:nvSpPr>
          <p:cNvPr id="55" name="Text Placeholder 7"/>
          <p:cNvSpPr txBox="1">
            <a:spLocks/>
          </p:cNvSpPr>
          <p:nvPr userDrawn="1"/>
        </p:nvSpPr>
        <p:spPr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sz="3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2511918C-CCF7-8195-0BA3-C73671F0C7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1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 userDrawn="1"/>
        </p:nvSpPr>
        <p:spPr>
          <a:xfrm>
            <a:off x="0" y="5812404"/>
            <a:ext cx="12191999" cy="1045596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04848" y="572400"/>
            <a:ext cx="11068052" cy="1860550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600" b="0" spc="0" baseline="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3416" y="3099620"/>
            <a:ext cx="11149483" cy="34194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000">
                <a:solidFill>
                  <a:srgbClr val="5555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071314" y="6322515"/>
            <a:ext cx="8605306" cy="285848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rgbClr val="555555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628553" y="2793377"/>
            <a:ext cx="11171380" cy="376169"/>
          </a:xfrm>
        </p:spPr>
        <p:txBody>
          <a:bodyPr anchor="t" anchorCtr="0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FFFCF7"/>
                </a:solidFill>
              </a:defRPr>
            </a:lvl2pPr>
            <a:lvl3pPr>
              <a:defRPr>
                <a:solidFill>
                  <a:srgbClr val="FFFCF7"/>
                </a:solidFill>
              </a:defRPr>
            </a:lvl3pPr>
            <a:lvl4pPr>
              <a:defRPr>
                <a:solidFill>
                  <a:srgbClr val="FFFCF7"/>
                </a:solidFill>
              </a:defRPr>
            </a:lvl4pPr>
            <a:lvl5pPr>
              <a:defRPr>
                <a:solidFill>
                  <a:srgbClr val="FFFCF7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4"/>
          </p:nvPr>
        </p:nvSpPr>
        <p:spPr>
          <a:xfrm>
            <a:off x="3054475" y="6060994"/>
            <a:ext cx="8622145" cy="304800"/>
          </a:xfrm>
        </p:spPr>
        <p:txBody>
          <a:bodyPr>
            <a:noAutofit/>
          </a:bodyPr>
          <a:lstStyle>
            <a:lvl1pPr marL="0" indent="0" algn="r">
              <a:buNone/>
              <a:defRPr lang="en-US" sz="2000" kern="1200" dirty="0" smtClean="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1"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677825" y="2496710"/>
            <a:ext cx="1151417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1A826E2E-5932-7D19-A4A4-DBBCEE3FC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12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2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>
          <a:xfrm>
            <a:off x="-80" y="0"/>
            <a:ext cx="12192079" cy="5812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 userDrawn="1"/>
        </p:nvSpPr>
        <p:spPr>
          <a:xfrm>
            <a:off x="-8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04848" y="572100"/>
            <a:ext cx="11068052" cy="1860550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100000"/>
              </a:lnSpc>
              <a:defRPr sz="6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3416" y="3099620"/>
            <a:ext cx="11149483" cy="341940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071314" y="6322515"/>
            <a:ext cx="8605306" cy="285848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rgbClr val="555555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628553" y="2793377"/>
            <a:ext cx="11171380" cy="376169"/>
          </a:xfrm>
        </p:spPr>
        <p:txBody>
          <a:bodyPr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FFFCF7"/>
                </a:solidFill>
              </a:defRPr>
            </a:lvl2pPr>
            <a:lvl3pPr>
              <a:defRPr>
                <a:solidFill>
                  <a:srgbClr val="FFFCF7"/>
                </a:solidFill>
              </a:defRPr>
            </a:lvl3pPr>
            <a:lvl4pPr>
              <a:defRPr>
                <a:solidFill>
                  <a:srgbClr val="FFFCF7"/>
                </a:solidFill>
              </a:defRPr>
            </a:lvl4pPr>
            <a:lvl5pPr>
              <a:defRPr>
                <a:solidFill>
                  <a:srgbClr val="FFFCF7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4"/>
          </p:nvPr>
        </p:nvSpPr>
        <p:spPr>
          <a:xfrm>
            <a:off x="3054475" y="6060994"/>
            <a:ext cx="8622145" cy="304800"/>
          </a:xfrm>
        </p:spPr>
        <p:txBody>
          <a:bodyPr>
            <a:noAutofit/>
          </a:bodyPr>
          <a:lstStyle>
            <a:lvl1pPr marL="0" indent="0" algn="r">
              <a:buNone/>
              <a:defRPr lang="en-US" sz="2000" kern="1200" dirty="0" smtClean="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Rectangle 35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77825" y="2496710"/>
            <a:ext cx="11514176" cy="0"/>
          </a:xfrm>
          <a:prstGeom prst="line">
            <a:avLst/>
          </a:prstGeom>
          <a:ln w="19050">
            <a:solidFill>
              <a:srgbClr val="FF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08BCFF2D-B490-2A6D-DD3A-2734AF5F56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12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6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8991"/>
            <a:ext cx="10238380" cy="546305"/>
          </a:xfrm>
        </p:spPr>
        <p:txBody>
          <a:bodyPr anchor="t" anchorCtr="0"/>
          <a:lstStyle>
            <a:lvl1pPr>
              <a:defRPr>
                <a:solidFill>
                  <a:srgbClr val="55555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>
                <a:solidFill>
                  <a:srgbClr val="555555"/>
                </a:solidFill>
              </a:defRPr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 hasCustomPrompt="1"/>
          </p:nvPr>
        </p:nvSpPr>
        <p:spPr>
          <a:xfrm>
            <a:off x="419100" y="6466584"/>
            <a:ext cx="3571009" cy="36512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Practical Pathways: Two scenarios for a net-zero Ontario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04DAA42-DA11-ADB5-65F1-9F0087F7F9B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26428" y="6466584"/>
            <a:ext cx="3571009" cy="36512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Prepared by Enbridge Gas and </a:t>
            </a:r>
            <a:r>
              <a:rPr lang="en-US" err="1"/>
              <a:t>Guidehouse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31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CE71D5-42DB-0C7A-5BB0-993D4DE9D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6891"/>
            <a:ext cx="10238380" cy="546305"/>
          </a:xfrm>
        </p:spPr>
        <p:txBody>
          <a:bodyPr anchor="t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227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9480E6-ACDC-FB41-BD40-2FA96B38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DB675DD-DF9F-7640-A158-60BAE5B422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lnSpc>
                <a:spcPct val="100000"/>
              </a:lnSpc>
              <a:spcAft>
                <a:spcPts val="0"/>
              </a:spcAft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471580-69D6-89F7-CF96-9ACCFE8597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977" y="1482888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Aft>
                <a:spcPts val="300"/>
              </a:spcAft>
              <a:defRPr/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2pPr>
            <a:lvl3pPr marL="691200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/>
            </a:lvl3pPr>
            <a:lvl4pPr marL="8676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4pPr>
            <a:lvl5pPr marL="1033200" indent="-1728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78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590931"/>
          </a:xfrm>
        </p:spPr>
        <p:txBody>
          <a:bodyPr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71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977" y="2012508"/>
            <a:ext cx="5232595" cy="41526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45801" y="2012508"/>
            <a:ext cx="5232595" cy="41620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045801" y="1593383"/>
            <a:ext cx="5235624" cy="430887"/>
          </a:xfrm>
        </p:spPr>
        <p:txBody>
          <a:bodyPr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200" b="1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388977" y="1593383"/>
            <a:ext cx="5235624" cy="430887"/>
          </a:xfrm>
        </p:spPr>
        <p:txBody>
          <a:bodyPr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200" b="1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AC6025-0B4E-6546-B716-AB2566CB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75141FC-EE1B-284B-9A0E-A2C0AF790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906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787" y="1736812"/>
            <a:ext cx="5232595" cy="41526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059995" y="1752715"/>
            <a:ext cx="5232595" cy="41620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AC57EF-B7D9-C143-B222-5D6A8B37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CBDA43-C724-864C-9BDA-178521998B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9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AF5AD67C-C305-7B20-DCA1-DD270D898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177" y="5830184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1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" t="1363" r="-29" b="265"/>
          <a:stretch/>
        </p:blipFill>
        <p:spPr bwMode="auto">
          <a:xfrm>
            <a:off x="8128800" y="1151523"/>
            <a:ext cx="4064399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Natural gas station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34" r="362" b="858"/>
          <a:stretch/>
        </p:blipFill>
        <p:spPr>
          <a:xfrm>
            <a:off x="4063201" y="1151523"/>
            <a:ext cx="4064399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7" name="Picture 16" descr="Storage tank">
            <a:extLst>
              <a:ext uri="{FF2B5EF4-FFF2-40B4-BE49-F238E27FC236}">
                <a16:creationId xmlns:a16="http://schemas.microsoft.com/office/drawing/2014/main" id="{225134B2-2F52-D14A-AA57-338046C79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r="1248" b="39"/>
          <a:stretch/>
        </p:blipFill>
        <p:spPr>
          <a:xfrm>
            <a:off x="0" y="1151523"/>
            <a:ext cx="4064399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cxnSp>
        <p:nvCxnSpPr>
          <p:cNvPr id="43" name="Straight Connector 42"/>
          <p:cNvCxnSpPr/>
          <p:nvPr userDrawn="1"/>
        </p:nvCxnSpPr>
        <p:spPr>
          <a:xfrm flipH="1">
            <a:off x="0" y="1140646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7"/>
          <p:cNvSpPr txBox="1">
            <a:spLocks/>
          </p:cNvSpPr>
          <p:nvPr userDrawn="1"/>
        </p:nvSpPr>
        <p:spPr bwMode="grayWhite"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lang="en-US" sz="3600" b="0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nbridge Proudly Serving Ontario 175 Years logo">
            <a:extLst>
              <a:ext uri="{FF2B5EF4-FFF2-40B4-BE49-F238E27FC236}">
                <a16:creationId xmlns:a16="http://schemas.microsoft.com/office/drawing/2014/main" id="{F6448862-A83B-114D-467B-9D3E102D1C6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2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 bwMode="ltGray">
          <a:xfrm flipH="1">
            <a:off x="0" y="239441"/>
            <a:ext cx="121920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 userDrawn="1"/>
        </p:nvSpPr>
        <p:spPr bwMode="white">
          <a:xfrm>
            <a:off x="0" y="0"/>
            <a:ext cx="18288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77" y="416891"/>
            <a:ext cx="10515600" cy="546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77" y="14828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9127068" y="63241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/>
                </a:solidFill>
                <a:latin typeface="+mn-lt"/>
              </a:defRPr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 bwMode="ltGray">
          <a:xfrm flipH="1">
            <a:off x="0" y="1140646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Enbridge Proudly Serving Ontario 175 Years logo">
            <a:extLst>
              <a:ext uri="{FF2B5EF4-FFF2-40B4-BE49-F238E27FC236}">
                <a16:creationId xmlns:a16="http://schemas.microsoft.com/office/drawing/2014/main" id="{D69AB467-B053-3541-AEF6-1908F0C890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3234" y="21488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0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0" kern="1200" spc="0" baseline="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4625" indent="-1746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61963" indent="-23177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555555"/>
        </a:buClr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739775" indent="-1746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007DBA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025525" indent="-166688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6CC24A"/>
        </a:buClr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311275" indent="-1111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555555"/>
        </a:buClr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192">
          <p15:clr>
            <a:srgbClr val="F26B43"/>
          </p15:clr>
        </p15:guide>
        <p15:guide id="5" orient="horz" pos="4128">
          <p15:clr>
            <a:srgbClr val="F26B43"/>
          </p15:clr>
        </p15:guide>
        <p15:guide id="6" orient="horz" pos="456">
          <p15:clr>
            <a:srgbClr val="F26B43"/>
          </p15:clr>
        </p15:guide>
        <p15:guide id="7" orient="horz" pos="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F9F0EC-34EB-5343-B741-FBE26EEE2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Enbridge 2023 Proposed Projects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18739-99AA-4F48-AE2A-F885B9B308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522616-C154-1849-AE2F-B3C9122F4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Presented by Martin Rohde</a:t>
            </a:r>
          </a:p>
        </p:txBody>
      </p:sp>
    </p:spTree>
    <p:extLst>
      <p:ext uri="{BB962C8B-B14F-4D97-AF65-F5344CB8AC3E}">
        <p14:creationId xmlns:p14="http://schemas.microsoft.com/office/powerpoint/2010/main" val="415693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Overview of Planned Work in CGS 2023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8977" y="1482888"/>
            <a:ext cx="6268998" cy="3974359"/>
          </a:xfrm>
        </p:spPr>
        <p:txBody>
          <a:bodyPr/>
          <a:lstStyle/>
          <a:p>
            <a:r>
              <a:rPr lang="en-US" sz="2000" dirty="0"/>
              <a:t>Minimal </a:t>
            </a:r>
            <a:r>
              <a:rPr lang="en-US" sz="2000" dirty="0" err="1"/>
              <a:t>gasmain</a:t>
            </a:r>
            <a:r>
              <a:rPr lang="en-US" sz="2000" dirty="0"/>
              <a:t> projects this year (Relocations, Extensions, Repairs, etc.)</a:t>
            </a:r>
            <a:endParaRPr lang="en-CA" sz="2000" dirty="0"/>
          </a:p>
          <a:p>
            <a:r>
              <a:rPr lang="en-US" sz="2000" dirty="0"/>
              <a:t>Various ongoing projects at mines.</a:t>
            </a:r>
            <a:endParaRPr lang="en-CA" sz="2000" dirty="0"/>
          </a:p>
          <a:p>
            <a:pPr lvl="1"/>
            <a:r>
              <a:rPr lang="en-US" sz="1800" dirty="0"/>
              <a:t>Vale </a:t>
            </a:r>
            <a:r>
              <a:rPr lang="en-US" sz="1800" dirty="0" err="1"/>
              <a:t>Stobie</a:t>
            </a:r>
            <a:r>
              <a:rPr lang="en-US" sz="1800" dirty="0"/>
              <a:t> mine service abandonment prior to eventual main relocation.</a:t>
            </a:r>
          </a:p>
          <a:p>
            <a:pPr lvl="1"/>
            <a:r>
              <a:rPr lang="en-US" sz="1800" dirty="0"/>
              <a:t>FNX </a:t>
            </a:r>
            <a:r>
              <a:rPr lang="en-US" sz="1800" dirty="0" err="1"/>
              <a:t>McCreedy</a:t>
            </a:r>
            <a:r>
              <a:rPr lang="en-US" sz="1800" dirty="0"/>
              <a:t> mine rebuild</a:t>
            </a:r>
          </a:p>
          <a:p>
            <a:r>
              <a:rPr lang="en-US" sz="2000" dirty="0"/>
              <a:t>Typical customer connection work.</a:t>
            </a:r>
          </a:p>
          <a:p>
            <a:r>
              <a:rPr lang="en-US" sz="2000" dirty="0"/>
              <a:t>Integrity work on the Sudbury lateral transmission line, not within CGS city limits</a:t>
            </a:r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595746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Natural gas station">
            <a:extLst>
              <a:ext uri="{FF2B5EF4-FFF2-40B4-BE49-F238E27FC236}">
                <a16:creationId xmlns:a16="http://schemas.microsoft.com/office/drawing/2014/main" id="{45A059C1-2016-E654-D4CA-D2A74A0334AA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5094" y="1455169"/>
            <a:ext cx="3243481" cy="3242358"/>
          </a:xfrm>
          <a:prstGeom prst="ellipse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332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Preliminary Stage for CGS 2023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595746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B5A0F4-CB0B-9D72-1878-0F71096DDE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247"/>
          <a:stretch/>
        </p:blipFill>
        <p:spPr>
          <a:xfrm>
            <a:off x="8610469" y="2578719"/>
            <a:ext cx="3117191" cy="3177270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80A741A-74A8-FCF3-E8BF-5852C4DB48CB}"/>
              </a:ext>
            </a:extLst>
          </p:cNvPr>
          <p:cNvSpPr txBox="1">
            <a:spLocks/>
          </p:cNvSpPr>
          <p:nvPr/>
        </p:nvSpPr>
        <p:spPr>
          <a:xfrm>
            <a:off x="0" y="1133387"/>
            <a:ext cx="3259811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Countryside Phase III – Sudbury </a:t>
            </a:r>
          </a:p>
          <a:p>
            <a:pPr lvl="1"/>
            <a:r>
              <a:rPr lang="en-US" sz="1600" dirty="0"/>
              <a:t>Subdivision servicing </a:t>
            </a:r>
          </a:p>
          <a:p>
            <a:pPr lvl="1"/>
            <a:r>
              <a:rPr lang="en-US" sz="1600" dirty="0"/>
              <a:t>Joint trench</a:t>
            </a:r>
            <a:endParaRPr lang="en-CA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485F88-38C4-B714-6EAE-0AC673E2D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30" y="2578719"/>
            <a:ext cx="4017000" cy="3145893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34B7973-C7B6-B95E-F8F3-B5F3294D9E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831"/>
          <a:stretch/>
        </p:blipFill>
        <p:spPr>
          <a:xfrm>
            <a:off x="163256" y="2578720"/>
            <a:ext cx="3587213" cy="3145893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CB7562DB-2602-6ED9-A7B5-F432CE8A3B7C}"/>
              </a:ext>
            </a:extLst>
          </p:cNvPr>
          <p:cNvSpPr txBox="1">
            <a:spLocks/>
          </p:cNvSpPr>
          <p:nvPr/>
        </p:nvSpPr>
        <p:spPr>
          <a:xfrm>
            <a:off x="3889874" y="1189713"/>
            <a:ext cx="4493113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Marquis Park Phase V – Chelmsford</a:t>
            </a:r>
          </a:p>
          <a:p>
            <a:pPr lvl="1"/>
            <a:r>
              <a:rPr lang="en-US" sz="1600" dirty="0"/>
              <a:t>Subdivision servicing</a:t>
            </a:r>
          </a:p>
          <a:p>
            <a:pPr lvl="1"/>
            <a:r>
              <a:rPr lang="en-US" sz="1600" dirty="0"/>
              <a:t>Joint trench</a:t>
            </a:r>
            <a:endParaRPr lang="en-CA" sz="1600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031AC536-B6DC-5DA4-9E3E-A931E9FE3290}"/>
              </a:ext>
            </a:extLst>
          </p:cNvPr>
          <p:cNvSpPr txBox="1">
            <a:spLocks/>
          </p:cNvSpPr>
          <p:nvPr/>
        </p:nvSpPr>
        <p:spPr>
          <a:xfrm>
            <a:off x="8469300" y="1189714"/>
            <a:ext cx="9720502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Rustic Road – Sudbury</a:t>
            </a:r>
          </a:p>
          <a:p>
            <a:pPr lvl="1"/>
            <a:r>
              <a:rPr lang="en-US" sz="1600" dirty="0"/>
              <a:t>South of Long Lake</a:t>
            </a:r>
          </a:p>
          <a:p>
            <a:pPr lvl="1"/>
            <a:r>
              <a:rPr lang="en-US" sz="1600" dirty="0"/>
              <a:t>Short main install</a:t>
            </a:r>
          </a:p>
        </p:txBody>
      </p:sp>
    </p:spTree>
    <p:extLst>
      <p:ext uri="{BB962C8B-B14F-4D97-AF65-F5344CB8AC3E}">
        <p14:creationId xmlns:p14="http://schemas.microsoft.com/office/powerpoint/2010/main" val="40417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21B599A-248E-F723-DBEA-883181AF5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77" y="945349"/>
            <a:ext cx="5657785" cy="3409011"/>
          </a:xfrm>
          <a:prstGeom prst="rect">
            <a:avLst/>
          </a:prstGeom>
        </p:spPr>
      </p:pic>
      <p:sp>
        <p:nvSpPr>
          <p:cNvPr id="104" name="Title 103">
            <a:extLst>
              <a:ext uri="{FF2B5EF4-FFF2-40B4-BE49-F238E27FC236}">
                <a16:creationId xmlns:a16="http://schemas.microsoft.com/office/drawing/2014/main" id="{EC80EFDB-A7A7-8C4C-B655-F94B9955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77" y="4354360"/>
            <a:ext cx="9831983" cy="546305"/>
          </a:xfrm>
        </p:spPr>
        <p:txBody>
          <a:bodyPr/>
          <a:lstStyle/>
          <a:p>
            <a:r>
              <a:rPr lang="en-US" sz="1800" dirty="0"/>
              <a:t>Sudbury - Sunday St. 172m PE Main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932C5-5018-5D46-885A-2D88E164719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6CC57F-E81B-5544-9062-0BD9CB3F90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B6672C-AE0B-51A4-6219-1209586CB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974" y="957948"/>
            <a:ext cx="2300760" cy="16752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6766FDF-DFB5-CDD4-A36F-09BFCFDFD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6702" y="2949281"/>
            <a:ext cx="5346441" cy="3651228"/>
          </a:xfrm>
          <a:prstGeom prst="rect">
            <a:avLst/>
          </a:prstGeom>
        </p:spPr>
      </p:pic>
      <p:sp>
        <p:nvSpPr>
          <p:cNvPr id="22" name="Title 103">
            <a:extLst>
              <a:ext uri="{FF2B5EF4-FFF2-40B4-BE49-F238E27FC236}">
                <a16:creationId xmlns:a16="http://schemas.microsoft.com/office/drawing/2014/main" id="{4815C25F-981C-E60C-1525-69C12F9DC28A}"/>
              </a:ext>
            </a:extLst>
          </p:cNvPr>
          <p:cNvSpPr txBox="1">
            <a:spLocks/>
          </p:cNvSpPr>
          <p:nvPr/>
        </p:nvSpPr>
        <p:spPr>
          <a:xfrm>
            <a:off x="7470005" y="2587336"/>
            <a:ext cx="4778457" cy="546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spc="0" baseline="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dirty="0"/>
              <a:t>Chelmsford - Main St. 100m PE Main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AC018C-15FD-FE33-7642-2E268C2C3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697" y="4933008"/>
            <a:ext cx="2225005" cy="1652861"/>
          </a:xfrm>
          <a:prstGeom prst="rect">
            <a:avLst/>
          </a:prstGeom>
        </p:spPr>
      </p:pic>
      <p:sp>
        <p:nvSpPr>
          <p:cNvPr id="25" name="Title 5">
            <a:extLst>
              <a:ext uri="{FF2B5EF4-FFF2-40B4-BE49-F238E27FC236}">
                <a16:creationId xmlns:a16="http://schemas.microsoft.com/office/drawing/2014/main" id="{D079B8DD-2D60-EEC7-EA90-938E8D318851}"/>
              </a:ext>
            </a:extLst>
          </p:cNvPr>
          <p:cNvSpPr txBox="1">
            <a:spLocks/>
          </p:cNvSpPr>
          <p:nvPr/>
        </p:nvSpPr>
        <p:spPr>
          <a:xfrm>
            <a:off x="272477" y="315466"/>
            <a:ext cx="9649103" cy="546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spc="0" baseline="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Planned for CGS 2023</a:t>
            </a:r>
          </a:p>
        </p:txBody>
      </p:sp>
    </p:spTree>
    <p:extLst>
      <p:ext uri="{BB962C8B-B14F-4D97-AF65-F5344CB8AC3E}">
        <p14:creationId xmlns:p14="http://schemas.microsoft.com/office/powerpoint/2010/main" val="229849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03">
            <a:extLst>
              <a:ext uri="{FF2B5EF4-FFF2-40B4-BE49-F238E27FC236}">
                <a16:creationId xmlns:a16="http://schemas.microsoft.com/office/drawing/2014/main" id="{EC80EFDB-A7A7-8C4C-B655-F94B9955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8991"/>
            <a:ext cx="9831983" cy="546305"/>
          </a:xfrm>
        </p:spPr>
        <p:txBody>
          <a:bodyPr/>
          <a:lstStyle/>
          <a:p>
            <a:r>
              <a:rPr lang="en-US" dirty="0"/>
              <a:t>Larger Customer Station Work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114669-4FB8-824F-A1E3-C295BB1C7292}"/>
              </a:ext>
            </a:extLst>
          </p:cNvPr>
          <p:cNvSpPr/>
          <p:nvPr/>
        </p:nvSpPr>
        <p:spPr>
          <a:xfrm>
            <a:off x="453072" y="1483200"/>
            <a:ext cx="5526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90000" rIns="90000" bIns="9000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Lasalle Secondary School  - 1545 Kennedy Road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F3CDA1-5325-1F46-AD3B-3F8E2D6C2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3800" y="1798200"/>
            <a:ext cx="720000" cy="90000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78E8817-D973-6840-A3C6-17733878A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56" y="1618200"/>
            <a:ext cx="450000" cy="450000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794A78EC-4A9B-EC4D-9649-424A3EE2DC64}"/>
              </a:ext>
            </a:extLst>
          </p:cNvPr>
          <p:cNvSpPr/>
          <p:nvPr/>
        </p:nvSpPr>
        <p:spPr>
          <a:xfrm>
            <a:off x="453072" y="2435643"/>
            <a:ext cx="5526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90000" rIns="90000" bIns="9000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Sudbury Affordable Housing - 1179 Lorraine Ave.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DF48025-F8E7-EB4F-BE87-EE6725FD2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3800" y="2750643"/>
            <a:ext cx="720000" cy="90000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7BA73928-FB8F-BE49-80D8-E7D0B1BEB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56" y="2570643"/>
            <a:ext cx="450000" cy="45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86C1E3A2-6B62-D24A-A5C9-628B40BA97AD}"/>
              </a:ext>
            </a:extLst>
          </p:cNvPr>
          <p:cNvSpPr/>
          <p:nvPr/>
        </p:nvSpPr>
        <p:spPr>
          <a:xfrm>
            <a:off x="419100" y="3388087"/>
            <a:ext cx="5526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90000" rIns="90000" bIns="9000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555555"/>
                </a:solidFill>
                <a:latin typeface="Arial" panose="020B0604020202020204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Multi Unit Building - 1650 Dominion Drive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FABD03B-53E2-BF49-85B8-D51E1ACA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3800" y="3703087"/>
            <a:ext cx="720000" cy="90000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1BA0744F-C73D-1F4B-A703-89FE3E98A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56" y="3523087"/>
            <a:ext cx="450000" cy="45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5D9007DD-0602-7040-8E96-5718C3AB2C66}"/>
              </a:ext>
            </a:extLst>
          </p:cNvPr>
          <p:cNvSpPr/>
          <p:nvPr/>
        </p:nvSpPr>
        <p:spPr>
          <a:xfrm>
            <a:off x="453072" y="4340531"/>
            <a:ext cx="5526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90000" rIns="90000" bIns="9000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Freskiw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- 2093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Skead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Road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F9EB4D2-D158-7148-9190-20959C158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3800" y="4655531"/>
            <a:ext cx="720000" cy="90000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B4F7DF1-6DDB-D94E-BD74-742D17EC0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56" y="4475531"/>
            <a:ext cx="450000" cy="45000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8B1B2A4B-370D-F14E-B63A-21C0113F750E}"/>
              </a:ext>
            </a:extLst>
          </p:cNvPr>
          <p:cNvSpPr/>
          <p:nvPr/>
        </p:nvSpPr>
        <p:spPr>
          <a:xfrm>
            <a:off x="419100" y="5273244"/>
            <a:ext cx="5526000" cy="7200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90000" rIns="90000" bIns="9000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Laurentian University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146A73D-8FEE-4341-8046-C6C4B40FD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3800" y="5607974"/>
            <a:ext cx="720000" cy="90000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0" rtlCol="0" anchor="b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0D6D6D2-E057-2741-A901-3497A1958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56" y="5427974"/>
            <a:ext cx="450000" cy="450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932C5-5018-5D46-885A-2D88E164719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6CC57F-E81B-5544-9062-0BD9CB3F90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2" descr="Natural gas meter bank">
            <a:extLst>
              <a:ext uri="{FF2B5EF4-FFF2-40B4-BE49-F238E27FC236}">
                <a16:creationId xmlns:a16="http://schemas.microsoft.com/office/drawing/2014/main" id="{E5B5B7EC-2727-11A2-2A61-895F4103D3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01112" y="1560975"/>
            <a:ext cx="4071688" cy="4072269"/>
          </a:xfrm>
          <a:prstGeom prst="ellipse">
            <a:avLst/>
          </a:prstGeom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5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Third Party Guidelines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24354" y="1441820"/>
            <a:ext cx="4783794" cy="3974359"/>
          </a:xfrm>
        </p:spPr>
        <p:txBody>
          <a:bodyPr/>
          <a:lstStyle/>
          <a:p>
            <a:endParaRPr lang="en-CA" sz="2000" dirty="0"/>
          </a:p>
          <a:p>
            <a:r>
              <a:rPr lang="en-CA" sz="2000" dirty="0"/>
              <a:t>Safe excavation and observation requirements</a:t>
            </a:r>
            <a:endParaRPr lang="en-US" sz="1800" dirty="0"/>
          </a:p>
          <a:p>
            <a:r>
              <a:rPr lang="en-US" sz="2000" dirty="0"/>
              <a:t>Boundary clearances for Enbridge mains.</a:t>
            </a:r>
            <a:endParaRPr lang="en-CA" sz="2000" dirty="0"/>
          </a:p>
          <a:p>
            <a:r>
              <a:rPr lang="en-CA" sz="2000" dirty="0"/>
              <a:t>Blasting and pile driving requirements.</a:t>
            </a:r>
          </a:p>
          <a:p>
            <a:r>
              <a:rPr lang="en-CA" sz="2000" dirty="0"/>
              <a:t>Equipment crossing guidelines.</a:t>
            </a:r>
          </a:p>
          <a:p>
            <a:r>
              <a:rPr lang="en-CA" sz="2000" dirty="0"/>
              <a:t>Safe excavation and observation requirements</a:t>
            </a:r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-1200" y="5618578"/>
            <a:ext cx="12193200" cy="7597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Working near vital pipelines?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FoundationRoman"/>
              </a:rPr>
              <a:t>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FoundationRoman"/>
              </a:rPr>
              <a:t>ocate service providers may identify that a vital natural gas pipeline is within 30m of the proposed work area. Legally, work cannot begin until clearance is obtained.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647CD9-70EC-BFCA-24CE-B4F2AB8A5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15" y="1118866"/>
            <a:ext cx="6630739" cy="15493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CFB02E-86EB-4DCB-C3A8-A0F41DB94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615" y="3173219"/>
            <a:ext cx="5508484" cy="2444295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74CBED3-D3C9-1A72-2E50-F8E12BEEEE9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9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Enbridge Gas">
      <a:dk1>
        <a:srgbClr val="555555"/>
      </a:dk1>
      <a:lt1>
        <a:srgbClr val="FFFFFF"/>
      </a:lt1>
      <a:dk2>
        <a:srgbClr val="555555"/>
      </a:dk2>
      <a:lt2>
        <a:srgbClr val="EAEBEB"/>
      </a:lt2>
      <a:accent1>
        <a:srgbClr val="FFB81C"/>
      </a:accent1>
      <a:accent2>
        <a:srgbClr val="555555"/>
      </a:accent2>
      <a:accent3>
        <a:srgbClr val="97999B"/>
      </a:accent3>
      <a:accent4>
        <a:srgbClr val="007DBA"/>
      </a:accent4>
      <a:accent5>
        <a:srgbClr val="97999B"/>
      </a:accent5>
      <a:accent6>
        <a:srgbClr val="6CC24A"/>
      </a:accent6>
      <a:hlink>
        <a:srgbClr val="007DBA"/>
      </a:hlink>
      <a:folHlink>
        <a:srgbClr val="72006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sq">
          <a:solidFill>
            <a:schemeClr val="accent2">
              <a:lumMod val="60000"/>
              <a:lumOff val="40000"/>
            </a:schemeClr>
          </a:solidFill>
          <a:beve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380</Words>
  <Application>Microsoft Office PowerPoint</Application>
  <PresentationFormat>Widescreen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FoundationRoman</vt:lpstr>
      <vt:lpstr>System Font Regular</vt:lpstr>
      <vt:lpstr>Wingdings</vt:lpstr>
      <vt:lpstr>1_Office Theme</vt:lpstr>
      <vt:lpstr>Enbridge 2023 Proposed Projects</vt:lpstr>
      <vt:lpstr>Overview of Planned Work in CGS 2023</vt:lpstr>
      <vt:lpstr>Preliminary Stage for CGS 2023</vt:lpstr>
      <vt:lpstr>Sudbury - Sunday St. 172m PE Main</vt:lpstr>
      <vt:lpstr>Larger Customer Station Work</vt:lpstr>
      <vt:lpstr>Third Party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Enbridge 2023 Proposed Projects</dc:title>
  <dc:creator>Martin Rohde</dc:creator>
  <cp:lastModifiedBy>Martin Rohde</cp:lastModifiedBy>
  <cp:revision>10</cp:revision>
  <dcterms:created xsi:type="dcterms:W3CDTF">2023-04-18T16:41:45Z</dcterms:created>
  <dcterms:modified xsi:type="dcterms:W3CDTF">2023-04-19T16:29:38Z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a6f161-e42b-4c47-8f69-f6a81e023e2d_Enabled">
    <vt:lpwstr>true</vt:lpwstr>
  </property>
  <property fmtid="{D5CDD505-2E9C-101B-9397-08002B2CF9AE}" pid="3" name="MSIP_Label_b1a6f161-e42b-4c47-8f69-f6a81e023e2d_SetDate">
    <vt:lpwstr>2023-04-18T16:41:45Z</vt:lpwstr>
  </property>
  <property fmtid="{D5CDD505-2E9C-101B-9397-08002B2CF9AE}" pid="4" name="MSIP_Label_b1a6f161-e42b-4c47-8f69-f6a81e023e2d_Method">
    <vt:lpwstr>Standard</vt:lpwstr>
  </property>
  <property fmtid="{D5CDD505-2E9C-101B-9397-08002B2CF9AE}" pid="5" name="MSIP_Label_b1a6f161-e42b-4c47-8f69-f6a81e023e2d_Name">
    <vt:lpwstr>b1a6f161-e42b-4c47-8f69-f6a81e023e2d</vt:lpwstr>
  </property>
  <property fmtid="{D5CDD505-2E9C-101B-9397-08002B2CF9AE}" pid="6" name="MSIP_Label_b1a6f161-e42b-4c47-8f69-f6a81e023e2d_SiteId">
    <vt:lpwstr>271df5c2-953a-497b-93ad-7adf7a4b3cd7</vt:lpwstr>
  </property>
  <property fmtid="{D5CDD505-2E9C-101B-9397-08002B2CF9AE}" pid="7" name="MSIP_Label_b1a6f161-e42b-4c47-8f69-f6a81e023e2d_ActionId">
    <vt:lpwstr>1d27de93-9957-4c6e-9b57-6a8cd5996530</vt:lpwstr>
  </property>
  <property fmtid="{D5CDD505-2E9C-101B-9397-08002B2CF9AE}" pid="8" name="MSIP_Label_b1a6f161-e42b-4c47-8f69-f6a81e023e2d_ContentBits">
    <vt:lpwstr>0</vt:lpwstr>
  </property>
  <property fmtid="{D5CDD505-2E9C-101B-9397-08002B2CF9AE}" pid="10" name="_NewReviewCycle">
    <vt:lpwstr/>
  </property>
</Properties>
</file>