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9" r:id="rId3"/>
    <p:sldId id="258" r:id="rId4"/>
    <p:sldId id="261" r:id="rId5"/>
  </p:sldIdLst>
  <p:sldSz cx="7315200" cy="96012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1pPr>
    <a:lvl2pPr marL="406605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2pPr>
    <a:lvl3pPr marL="813211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3pPr>
    <a:lvl4pPr marL="1219816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4pPr>
    <a:lvl5pPr marL="1626421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5pPr>
    <a:lvl6pPr marL="2033027" algn="l" defTabSz="813211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6pPr>
    <a:lvl7pPr marL="2439632" algn="l" defTabSz="813211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7pPr>
    <a:lvl8pPr marL="2846239" algn="l" defTabSz="813211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8pPr>
    <a:lvl9pPr marL="3252844" algn="l" defTabSz="813211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F3XfPYQLK6mqd/lG55fLTA==" hashData="m4QLWohjHzGyWZ8NJrfXqW7Gfm8="/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ECOM" initials="T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CC"/>
    <a:srgbClr val="CCCC0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7" autoAdjust="0"/>
    <p:restoredTop sz="94624" autoAdjust="0"/>
  </p:normalViewPr>
  <p:slideViewPr>
    <p:cSldViewPr>
      <p:cViewPr>
        <p:scale>
          <a:sx n="125" d="100"/>
          <a:sy n="125" d="100"/>
        </p:scale>
        <p:origin x="-946" y="-58"/>
      </p:cViewPr>
      <p:guideLst>
        <p:guide orient="horz" pos="3024"/>
        <p:guide pos="23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030" cy="479569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18" y="0"/>
            <a:ext cx="3170030" cy="479569"/>
          </a:xfrm>
          <a:prstGeom prst="rect">
            <a:avLst/>
          </a:prstGeom>
        </p:spPr>
        <p:txBody>
          <a:bodyPr vert="horz" lIns="94668" tIns="47334" rIns="94668" bIns="47334" rtlCol="0"/>
          <a:lstStyle>
            <a:lvl1pPr algn="r">
              <a:defRPr sz="1200"/>
            </a:lvl1pPr>
          </a:lstStyle>
          <a:p>
            <a:fld id="{399385F3-111D-43DF-8E1D-A54A5406743F}" type="datetimeFigureOut">
              <a:rPr lang="en-CA" smtClean="0"/>
              <a:t>18/04/2018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995"/>
            <a:ext cx="3170030" cy="479569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18" y="9119995"/>
            <a:ext cx="3170030" cy="479569"/>
          </a:xfrm>
          <a:prstGeom prst="rect">
            <a:avLst/>
          </a:prstGeom>
        </p:spPr>
        <p:txBody>
          <a:bodyPr vert="horz" lIns="94668" tIns="47334" rIns="94668" bIns="47334" rtlCol="0" anchor="b"/>
          <a:lstStyle>
            <a:lvl1pPr algn="r">
              <a:defRPr sz="1200"/>
            </a:lvl1pPr>
          </a:lstStyle>
          <a:p>
            <a:fld id="{DFC6A396-A399-49BD-BDA1-90B6E92F3E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067271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030" cy="479569"/>
          </a:xfrm>
          <a:prstGeom prst="rect">
            <a:avLst/>
          </a:prstGeom>
        </p:spPr>
        <p:txBody>
          <a:bodyPr vert="horz" lIns="94657" tIns="47329" rIns="94657" bIns="4732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18" y="0"/>
            <a:ext cx="3170030" cy="479569"/>
          </a:xfrm>
          <a:prstGeom prst="rect">
            <a:avLst/>
          </a:prstGeom>
        </p:spPr>
        <p:txBody>
          <a:bodyPr vert="horz" lIns="94657" tIns="47329" rIns="94657" bIns="47329" rtlCol="0"/>
          <a:lstStyle>
            <a:lvl1pPr algn="r">
              <a:defRPr sz="1200"/>
            </a:lvl1pPr>
          </a:lstStyle>
          <a:p>
            <a:fld id="{0F4A9A04-7FE7-43E8-A566-BA19AE0CCD9A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7588" y="720725"/>
            <a:ext cx="27432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57" tIns="47329" rIns="94657" bIns="4732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2182" y="4559997"/>
            <a:ext cx="5850838" cy="4321031"/>
          </a:xfrm>
          <a:prstGeom prst="rect">
            <a:avLst/>
          </a:prstGeom>
        </p:spPr>
        <p:txBody>
          <a:bodyPr vert="horz" lIns="94657" tIns="47329" rIns="94657" bIns="473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19996"/>
            <a:ext cx="3170030" cy="479569"/>
          </a:xfrm>
          <a:prstGeom prst="rect">
            <a:avLst/>
          </a:prstGeom>
        </p:spPr>
        <p:txBody>
          <a:bodyPr vert="horz" lIns="94657" tIns="47329" rIns="94657" bIns="4732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18" y="9119996"/>
            <a:ext cx="3170030" cy="479569"/>
          </a:xfrm>
          <a:prstGeom prst="rect">
            <a:avLst/>
          </a:prstGeom>
        </p:spPr>
        <p:txBody>
          <a:bodyPr vert="horz" lIns="94657" tIns="47329" rIns="94657" bIns="47329" rtlCol="0" anchor="b"/>
          <a:lstStyle>
            <a:lvl1pPr algn="r">
              <a:defRPr sz="1200"/>
            </a:lvl1pPr>
          </a:lstStyle>
          <a:p>
            <a:fld id="{6D9A321F-00EC-4298-8A3A-0A9C347278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1808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81321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06605" algn="l" defTabSz="81321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13211" algn="l" defTabSz="81321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19816" algn="l" defTabSz="81321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26421" algn="l" defTabSz="81321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33027" algn="l" defTabSz="81321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9632" algn="l" defTabSz="81321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46239" algn="l" defTabSz="81321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52844" algn="l" defTabSz="81321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7588" y="720725"/>
            <a:ext cx="27432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A321F-00EC-4298-8A3A-0A9C3472786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7588" y="720725"/>
            <a:ext cx="27432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A321F-00EC-4298-8A3A-0A9C3472786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923" y="2981925"/>
            <a:ext cx="6217356" cy="20581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845" y="5441198"/>
            <a:ext cx="5119511" cy="2453624"/>
          </a:xfrm>
        </p:spPr>
        <p:txBody>
          <a:bodyPr/>
          <a:lstStyle>
            <a:lvl1pPr marL="0" indent="0" algn="ctr">
              <a:buNone/>
              <a:defRPr/>
            </a:lvl1pPr>
            <a:lvl2pPr marL="406605" indent="0" algn="ctr">
              <a:buNone/>
              <a:defRPr/>
            </a:lvl2pPr>
            <a:lvl3pPr marL="813211" indent="0" algn="ctr">
              <a:buNone/>
              <a:defRPr/>
            </a:lvl3pPr>
            <a:lvl4pPr marL="1219816" indent="0" algn="ctr">
              <a:buNone/>
              <a:defRPr/>
            </a:lvl4pPr>
            <a:lvl5pPr marL="1626421" indent="0" algn="ctr">
              <a:buNone/>
              <a:defRPr/>
            </a:lvl5pPr>
            <a:lvl6pPr marL="2033027" indent="0" algn="ctr">
              <a:buNone/>
              <a:defRPr/>
            </a:lvl6pPr>
            <a:lvl7pPr marL="2439632" indent="0" algn="ctr">
              <a:buNone/>
              <a:defRPr/>
            </a:lvl7pPr>
            <a:lvl8pPr marL="2846239" indent="0" algn="ctr">
              <a:buNone/>
              <a:defRPr/>
            </a:lvl8pPr>
            <a:lvl9pPr marL="325284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AC12E6-39E1-4BCE-9C1F-66A5A9A49EC6}" type="datetime1">
              <a:rPr lang="en-US" smtClean="0"/>
              <a:t>4/18/2018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E601D1-825A-4BA6-9DE3-E01F958DDD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7E1BF8-5612-4FEE-8A8D-3023DA86F55E}" type="datetime1">
              <a:rPr lang="en-US" smtClean="0"/>
              <a:t>4/18/2018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D654E2-32DC-49D6-B447-EE1EEAC36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2956" y="384217"/>
            <a:ext cx="1645356" cy="81928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890" y="384217"/>
            <a:ext cx="4800601" cy="81928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E2FF7-8F29-4C28-8C40-9CF7AC190852}" type="datetime1">
              <a:rPr lang="en-US" smtClean="0"/>
              <a:t>4/18/2018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C1DA8C-0059-4BB9-9A4B-04532029B3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FCD54A-F463-4725-8185-6624C36EFD5F}" type="datetime1">
              <a:rPr lang="en-US" smtClean="0"/>
              <a:t>4/18/2018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BCC141-9073-42B2-B3B6-BFF7E4FF3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556" y="6170081"/>
            <a:ext cx="6217356" cy="1906962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8556" y="4069598"/>
            <a:ext cx="6217356" cy="2100483"/>
          </a:xfrm>
        </p:spPr>
        <p:txBody>
          <a:bodyPr anchor="b"/>
          <a:lstStyle>
            <a:lvl1pPr marL="0" indent="0">
              <a:buNone/>
              <a:defRPr sz="1800"/>
            </a:lvl1pPr>
            <a:lvl2pPr marL="406605" indent="0">
              <a:buNone/>
              <a:defRPr sz="1600"/>
            </a:lvl2pPr>
            <a:lvl3pPr marL="813211" indent="0">
              <a:buNone/>
              <a:defRPr sz="1400"/>
            </a:lvl3pPr>
            <a:lvl4pPr marL="1219816" indent="0">
              <a:buNone/>
              <a:defRPr sz="1300"/>
            </a:lvl4pPr>
            <a:lvl5pPr marL="1626421" indent="0">
              <a:buNone/>
              <a:defRPr sz="1300"/>
            </a:lvl5pPr>
            <a:lvl6pPr marL="2033027" indent="0">
              <a:buNone/>
              <a:defRPr sz="1300"/>
            </a:lvl6pPr>
            <a:lvl7pPr marL="2439632" indent="0">
              <a:buNone/>
              <a:defRPr sz="1300"/>
            </a:lvl7pPr>
            <a:lvl8pPr marL="2846239" indent="0">
              <a:buNone/>
              <a:defRPr sz="1300"/>
            </a:lvl8pPr>
            <a:lvl9pPr marL="3252844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562408-0E4F-4752-A42E-3898D0BF1871}" type="datetime1">
              <a:rPr lang="en-US" smtClean="0"/>
              <a:t>4/18/2018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064CEF-1409-4F7C-ABE7-849FA10ECA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889" y="2241741"/>
            <a:ext cx="3222978" cy="633535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5333" y="2241741"/>
            <a:ext cx="3222978" cy="633535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2BB48F-0484-42D5-A769-CDFB7F328088}" type="datetime1">
              <a:rPr lang="en-US" smtClean="0"/>
              <a:t>4/18/2018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60E21-1846-4407-A8A3-9B566C708F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479" y="384218"/>
            <a:ext cx="6584244" cy="160043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479" y="2148512"/>
            <a:ext cx="3232855" cy="89697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6605" indent="0">
              <a:buNone/>
              <a:defRPr sz="1800" b="1"/>
            </a:lvl2pPr>
            <a:lvl3pPr marL="813211" indent="0">
              <a:buNone/>
              <a:defRPr sz="1600" b="1"/>
            </a:lvl3pPr>
            <a:lvl4pPr marL="1219816" indent="0">
              <a:buNone/>
              <a:defRPr sz="1400" b="1"/>
            </a:lvl4pPr>
            <a:lvl5pPr marL="1626421" indent="0">
              <a:buNone/>
              <a:defRPr sz="1400" b="1"/>
            </a:lvl5pPr>
            <a:lvl6pPr marL="2033027" indent="0">
              <a:buNone/>
              <a:defRPr sz="1400" b="1"/>
            </a:lvl6pPr>
            <a:lvl7pPr marL="2439632" indent="0">
              <a:buNone/>
              <a:defRPr sz="1400" b="1"/>
            </a:lvl7pPr>
            <a:lvl8pPr marL="2846239" indent="0">
              <a:buNone/>
              <a:defRPr sz="1400" b="1"/>
            </a:lvl8pPr>
            <a:lvl9pPr marL="3252844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479" y="3045488"/>
            <a:ext cx="3232855" cy="55316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5456" y="2148512"/>
            <a:ext cx="3234267" cy="89697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6605" indent="0">
              <a:buNone/>
              <a:defRPr sz="1800" b="1"/>
            </a:lvl2pPr>
            <a:lvl3pPr marL="813211" indent="0">
              <a:buNone/>
              <a:defRPr sz="1600" b="1"/>
            </a:lvl3pPr>
            <a:lvl4pPr marL="1219816" indent="0">
              <a:buNone/>
              <a:defRPr sz="1400" b="1"/>
            </a:lvl4pPr>
            <a:lvl5pPr marL="1626421" indent="0">
              <a:buNone/>
              <a:defRPr sz="1400" b="1"/>
            </a:lvl5pPr>
            <a:lvl6pPr marL="2033027" indent="0">
              <a:buNone/>
              <a:defRPr sz="1400" b="1"/>
            </a:lvl6pPr>
            <a:lvl7pPr marL="2439632" indent="0">
              <a:buNone/>
              <a:defRPr sz="1400" b="1"/>
            </a:lvl7pPr>
            <a:lvl8pPr marL="2846239" indent="0">
              <a:buNone/>
              <a:defRPr sz="1400" b="1"/>
            </a:lvl8pPr>
            <a:lvl9pPr marL="3252844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5456" y="3045488"/>
            <a:ext cx="3234267" cy="55316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405395-7499-44A7-AD19-C0F950BC25E4}" type="datetime1">
              <a:rPr lang="en-US" smtClean="0"/>
              <a:t>4/18/2018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57571-DF75-427E-9661-84FE5CD977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FFE6A6-EE8B-4753-9B1F-F619675EE547}" type="datetime1">
              <a:rPr lang="en-US" smtClean="0"/>
              <a:t>4/18/2018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3EC4A4-A1FA-4147-9A41-34D1F48895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CC7F2-3E3B-4249-A656-67E9A1017B7F}" type="datetime1">
              <a:rPr lang="en-US" smtClean="0"/>
              <a:t>4/18/2018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ACADE5-93BB-4CD9-8762-07143FBD8F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478" y="382806"/>
            <a:ext cx="2407356" cy="162586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324" y="382806"/>
            <a:ext cx="4089401" cy="819428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478" y="2008667"/>
            <a:ext cx="2407356" cy="6568424"/>
          </a:xfrm>
        </p:spPr>
        <p:txBody>
          <a:bodyPr/>
          <a:lstStyle>
            <a:lvl1pPr marL="0" indent="0">
              <a:buNone/>
              <a:defRPr sz="1300"/>
            </a:lvl1pPr>
            <a:lvl2pPr marL="406605" indent="0">
              <a:buNone/>
              <a:defRPr sz="1100"/>
            </a:lvl2pPr>
            <a:lvl3pPr marL="813211" indent="0">
              <a:buNone/>
              <a:defRPr sz="800"/>
            </a:lvl3pPr>
            <a:lvl4pPr marL="1219816" indent="0">
              <a:buNone/>
              <a:defRPr sz="800"/>
            </a:lvl4pPr>
            <a:lvl5pPr marL="1626421" indent="0">
              <a:buNone/>
              <a:defRPr sz="800"/>
            </a:lvl5pPr>
            <a:lvl6pPr marL="2033027" indent="0">
              <a:buNone/>
              <a:defRPr sz="800"/>
            </a:lvl6pPr>
            <a:lvl7pPr marL="2439632" indent="0">
              <a:buNone/>
              <a:defRPr sz="800"/>
            </a:lvl7pPr>
            <a:lvl8pPr marL="2846239" indent="0">
              <a:buNone/>
              <a:defRPr sz="800"/>
            </a:lvl8pPr>
            <a:lvl9pPr marL="3252844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A427B5-EEFB-4454-8F90-6904497F528E}" type="datetime1">
              <a:rPr lang="en-US" smtClean="0"/>
              <a:t>4/18/2018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DA8DA1-D161-4F5E-842C-7841A8A173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690" y="6720982"/>
            <a:ext cx="4389967" cy="79386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690" y="857427"/>
            <a:ext cx="4389967" cy="5761850"/>
          </a:xfrm>
        </p:spPr>
        <p:txBody>
          <a:bodyPr/>
          <a:lstStyle>
            <a:lvl1pPr marL="0" indent="0">
              <a:buNone/>
              <a:defRPr sz="2900"/>
            </a:lvl1pPr>
            <a:lvl2pPr marL="406605" indent="0">
              <a:buNone/>
              <a:defRPr sz="2500"/>
            </a:lvl2pPr>
            <a:lvl3pPr marL="813211" indent="0">
              <a:buNone/>
              <a:defRPr sz="2100"/>
            </a:lvl3pPr>
            <a:lvl4pPr marL="1219816" indent="0">
              <a:buNone/>
              <a:defRPr sz="1800"/>
            </a:lvl4pPr>
            <a:lvl5pPr marL="1626421" indent="0">
              <a:buNone/>
              <a:defRPr sz="1800"/>
            </a:lvl5pPr>
            <a:lvl6pPr marL="2033027" indent="0">
              <a:buNone/>
              <a:defRPr sz="1800"/>
            </a:lvl6pPr>
            <a:lvl7pPr marL="2439632" indent="0">
              <a:buNone/>
              <a:defRPr sz="1800"/>
            </a:lvl7pPr>
            <a:lvl8pPr marL="2846239" indent="0">
              <a:buNone/>
              <a:defRPr sz="1800"/>
            </a:lvl8pPr>
            <a:lvl9pPr marL="3252844" indent="0">
              <a:buNone/>
              <a:defRPr sz="18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690" y="7514842"/>
            <a:ext cx="4389967" cy="1125814"/>
          </a:xfrm>
        </p:spPr>
        <p:txBody>
          <a:bodyPr/>
          <a:lstStyle>
            <a:lvl1pPr marL="0" indent="0">
              <a:buNone/>
              <a:defRPr sz="1300"/>
            </a:lvl1pPr>
            <a:lvl2pPr marL="406605" indent="0">
              <a:buNone/>
              <a:defRPr sz="1100"/>
            </a:lvl2pPr>
            <a:lvl3pPr marL="813211" indent="0">
              <a:buNone/>
              <a:defRPr sz="800"/>
            </a:lvl3pPr>
            <a:lvl4pPr marL="1219816" indent="0">
              <a:buNone/>
              <a:defRPr sz="800"/>
            </a:lvl4pPr>
            <a:lvl5pPr marL="1626421" indent="0">
              <a:buNone/>
              <a:defRPr sz="800"/>
            </a:lvl5pPr>
            <a:lvl6pPr marL="2033027" indent="0">
              <a:buNone/>
              <a:defRPr sz="800"/>
            </a:lvl6pPr>
            <a:lvl7pPr marL="2439632" indent="0">
              <a:buNone/>
              <a:defRPr sz="800"/>
            </a:lvl7pPr>
            <a:lvl8pPr marL="2846239" indent="0">
              <a:buNone/>
              <a:defRPr sz="800"/>
            </a:lvl8pPr>
            <a:lvl9pPr marL="3252844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55FC67-EE8D-44B4-B1D4-A593648AEDAE}" type="datetime1">
              <a:rPr lang="en-US" smtClean="0"/>
              <a:t>4/18/2018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D6D55C-8B5C-4A59-BE2E-D664963449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6890" y="384218"/>
            <a:ext cx="6581422" cy="159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312" tIns="54155" rIns="108312" bIns="5415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6890" y="2241741"/>
            <a:ext cx="6581422" cy="63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6890" y="8742362"/>
            <a:ext cx="1704622" cy="66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fld id="{998EA1DD-8C24-4278-9609-35FD26AB91DC}" type="datetime1">
              <a:rPr lang="en-US" smtClean="0"/>
              <a:t>4/18/2018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99079" y="8742362"/>
            <a:ext cx="2317044" cy="66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>
            <a:lvl1pPr algn="ctr">
              <a:defRPr sz="1700"/>
            </a:lvl1pPr>
          </a:lstStyle>
          <a:p>
            <a:r>
              <a:rPr lang="en-US" smtClean="0"/>
              <a:t>Valley East Water Supply System Chenier &amp; R Well Pumphouses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43690" y="8742362"/>
            <a:ext cx="1704622" cy="66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fld id="{0556837A-7CF9-4FB7-A084-D32F736C50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1082870" rtl="0" eaLnBrk="1" fontAlgn="base" hangingPunct="1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82870" rtl="0" eaLnBrk="1" fontAlgn="base" hangingPunct="1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</a:defRPr>
      </a:lvl2pPr>
      <a:lvl3pPr algn="ctr" defTabSz="1082870" rtl="0" eaLnBrk="1" fontAlgn="base" hangingPunct="1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</a:defRPr>
      </a:lvl3pPr>
      <a:lvl4pPr algn="ctr" defTabSz="1082870" rtl="0" eaLnBrk="1" fontAlgn="base" hangingPunct="1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</a:defRPr>
      </a:lvl4pPr>
      <a:lvl5pPr algn="ctr" defTabSz="1082870" rtl="0" eaLnBrk="1" fontAlgn="base" hangingPunct="1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</a:defRPr>
      </a:lvl5pPr>
      <a:lvl6pPr marL="406605" algn="ctr" defTabSz="1082870" rtl="0" eaLnBrk="1" fontAlgn="base" hangingPunct="1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</a:defRPr>
      </a:lvl6pPr>
      <a:lvl7pPr marL="813211" algn="ctr" defTabSz="1082870" rtl="0" eaLnBrk="1" fontAlgn="base" hangingPunct="1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</a:defRPr>
      </a:lvl7pPr>
      <a:lvl8pPr marL="1219816" algn="ctr" defTabSz="1082870" rtl="0" eaLnBrk="1" fontAlgn="base" hangingPunct="1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</a:defRPr>
      </a:lvl8pPr>
      <a:lvl9pPr marL="1626421" algn="ctr" defTabSz="1082870" rtl="0" eaLnBrk="1" fontAlgn="base" hangingPunct="1">
        <a:spcBef>
          <a:spcPct val="0"/>
        </a:spcBef>
        <a:spcAft>
          <a:spcPct val="0"/>
        </a:spcAft>
        <a:defRPr sz="5300">
          <a:solidFill>
            <a:schemeClr val="tx2"/>
          </a:solidFill>
          <a:latin typeface="Arial" charset="0"/>
        </a:defRPr>
      </a:lvl9pPr>
    </p:titleStyle>
    <p:bodyStyle>
      <a:lvl1pPr marL="406605" indent="-406605" algn="l" defTabSz="1082870" rtl="0" eaLnBrk="1" fontAlgn="base" hangingPunct="1">
        <a:spcBef>
          <a:spcPct val="20000"/>
        </a:spcBef>
        <a:spcAft>
          <a:spcPct val="0"/>
        </a:spcAft>
        <a:buChar char="•"/>
        <a:defRPr sz="3800">
          <a:solidFill>
            <a:schemeClr val="tx1"/>
          </a:solidFill>
          <a:latin typeface="+mn-lt"/>
          <a:ea typeface="+mn-ea"/>
          <a:cs typeface="+mn-cs"/>
        </a:defRPr>
      </a:lvl1pPr>
      <a:lvl2pPr marL="879567" indent="-337426" algn="l" defTabSz="1082870" rtl="0" eaLnBrk="1" fontAlgn="base" hangingPunct="1">
        <a:spcBef>
          <a:spcPct val="20000"/>
        </a:spcBef>
        <a:spcAft>
          <a:spcPct val="0"/>
        </a:spcAft>
        <a:buChar char="–"/>
        <a:defRPr sz="3300">
          <a:solidFill>
            <a:schemeClr val="tx1"/>
          </a:solidFill>
          <a:latin typeface="+mn-lt"/>
        </a:defRPr>
      </a:lvl2pPr>
      <a:lvl3pPr marL="1353940" indent="-271070" algn="l" defTabSz="1082870" rtl="0" eaLnBrk="1" fontAlgn="base" hangingPunct="1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</a:defRPr>
      </a:lvl3pPr>
      <a:lvl4pPr marL="1896081" indent="-271070" algn="l" defTabSz="1082870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436809" indent="-271070" algn="l" defTabSz="1082870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843414" indent="-271070" algn="l" defTabSz="1082870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3250020" indent="-271070" algn="l" defTabSz="1082870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656625" indent="-271070" algn="l" defTabSz="1082870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4063230" indent="-271070" algn="l" defTabSz="1082870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132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605" algn="l" defTabSz="8132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3211" algn="l" defTabSz="8132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816" algn="l" defTabSz="8132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6421" algn="l" defTabSz="8132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3027" algn="l" defTabSz="8132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9632" algn="l" defTabSz="8132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6239" algn="l" defTabSz="8132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2844" algn="l" defTabSz="8132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3475567" y="3416994"/>
            <a:ext cx="0" cy="3206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641600" y="714758"/>
            <a:ext cx="1693333" cy="424476"/>
          </a:xfrm>
        </p:spPr>
        <p:txBody>
          <a:bodyPr/>
          <a:lstStyle/>
          <a:p>
            <a:pPr eaLnBrk="1" hangingPunct="1"/>
            <a:r>
              <a:rPr lang="en-US" sz="1800" dirty="0">
                <a:solidFill>
                  <a:schemeClr val="accent2"/>
                </a:solidFill>
              </a:rPr>
              <a:t>Equipment / System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3230035" y="1316510"/>
            <a:ext cx="553155" cy="242961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3692" tIns="51845" rIns="103692" bIns="51845" anchor="ctr"/>
          <a:lstStyle/>
          <a:p>
            <a:pPr algn="ctr" defTabSz="1037692"/>
            <a:r>
              <a:rPr lang="en-US" sz="600" b="1" dirty="0" smtClean="0"/>
              <a:t>START</a:t>
            </a:r>
            <a:endParaRPr lang="en-US" sz="600" b="1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045177" y="1799608"/>
            <a:ext cx="976489" cy="51276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3692" tIns="51845" rIns="103692" bIns="51845" anchor="ctr"/>
          <a:lstStyle/>
          <a:p>
            <a:pPr algn="ctr" defTabSz="1037692"/>
            <a:r>
              <a:rPr lang="en-US" sz="700" dirty="0" smtClean="0"/>
              <a:t>Received Submittal</a:t>
            </a:r>
            <a:endParaRPr lang="en-US" sz="700" dirty="0"/>
          </a:p>
          <a:p>
            <a:pPr algn="ctr" defTabSz="1037692"/>
            <a:r>
              <a:rPr lang="en-US" sz="700" dirty="0"/>
              <a:t>for Equipment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3097390" y="2426786"/>
            <a:ext cx="863600" cy="370091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3692" tIns="51845" rIns="103692" bIns="51845" anchor="ctr"/>
          <a:lstStyle/>
          <a:p>
            <a:pPr algn="ctr" defTabSz="1037692"/>
            <a:r>
              <a:rPr lang="en-US" sz="700" dirty="0"/>
              <a:t>Approval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983090" y="3035602"/>
            <a:ext cx="1038578" cy="447782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3692" tIns="51845" rIns="103692" bIns="51845" anchor="ctr"/>
          <a:lstStyle/>
          <a:p>
            <a:pPr algn="ctr" defTabSz="1037692"/>
            <a:r>
              <a:rPr lang="en-US" sz="700" dirty="0"/>
              <a:t>Equipment</a:t>
            </a:r>
          </a:p>
          <a:p>
            <a:pPr algn="ctr" defTabSz="1037692"/>
            <a:r>
              <a:rPr lang="en-US" sz="700" dirty="0"/>
              <a:t>Manufactured</a:t>
            </a:r>
          </a:p>
          <a:p>
            <a:pPr algn="ctr" defTabSz="1037692"/>
            <a:r>
              <a:rPr lang="en-US" sz="700" dirty="0"/>
              <a:t>at Shop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895600" y="3733409"/>
            <a:ext cx="1157111" cy="553725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3692" tIns="51845" rIns="103692" bIns="51845" anchor="ctr"/>
          <a:lstStyle/>
          <a:p>
            <a:pPr algn="ctr" defTabSz="1037692"/>
            <a:r>
              <a:rPr lang="en-US" sz="700" dirty="0"/>
              <a:t>Approval of</a:t>
            </a:r>
          </a:p>
          <a:p>
            <a:pPr algn="ctr" defTabSz="1037692"/>
            <a:r>
              <a:rPr lang="en-US" sz="700" dirty="0"/>
              <a:t>Factory</a:t>
            </a:r>
          </a:p>
          <a:p>
            <a:pPr algn="ctr" defTabSz="1037692"/>
            <a:r>
              <a:rPr lang="en-US" sz="700" dirty="0"/>
              <a:t>Acceptance test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3532012" y="1559472"/>
            <a:ext cx="0" cy="2401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3522133" y="2796878"/>
            <a:ext cx="0" cy="2429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3534834" y="6360777"/>
            <a:ext cx="0" cy="265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H="1">
            <a:off x="2029179" y="2614656"/>
            <a:ext cx="107667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V="1">
            <a:off x="2068689" y="2296830"/>
            <a:ext cx="0" cy="3178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2058812" y="2017141"/>
            <a:ext cx="98636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flipV="1">
            <a:off x="2068689" y="2017142"/>
            <a:ext cx="0" cy="500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 flipV="1">
            <a:off x="2283178" y="3580145"/>
            <a:ext cx="0" cy="31358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H="1">
            <a:off x="2262012" y="4020865"/>
            <a:ext cx="66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2271889" y="3580144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3491089" y="2796877"/>
            <a:ext cx="491067" cy="199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692" tIns="51845" rIns="103692" bIns="51845">
            <a:spAutoFit/>
          </a:bodyPr>
          <a:lstStyle/>
          <a:p>
            <a:pPr defTabSz="1037692">
              <a:spcBef>
                <a:spcPct val="50000"/>
              </a:spcBef>
            </a:pPr>
            <a:r>
              <a:rPr lang="en-US" sz="600" dirty="0"/>
              <a:t>Yes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1828801" y="2224083"/>
            <a:ext cx="338666" cy="29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3692" tIns="51845" rIns="103692" bIns="51845">
            <a:spAutoFit/>
          </a:bodyPr>
          <a:lstStyle/>
          <a:p>
            <a:pPr defTabSz="1037692">
              <a:spcBef>
                <a:spcPct val="50000"/>
              </a:spcBef>
            </a:pPr>
            <a:r>
              <a:rPr lang="en-US" sz="600" dirty="0"/>
              <a:t>     No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1828800" y="3816750"/>
            <a:ext cx="811389" cy="199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692" tIns="51845" rIns="103692" bIns="51845">
            <a:spAutoFit/>
          </a:bodyPr>
          <a:lstStyle/>
          <a:p>
            <a:pPr defTabSz="1037692">
              <a:spcBef>
                <a:spcPct val="50000"/>
              </a:spcBef>
            </a:pPr>
            <a:r>
              <a:rPr lang="en-US" sz="600" dirty="0"/>
              <a:t>         Fail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3475568" y="4260294"/>
            <a:ext cx="567267" cy="199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692" tIns="51845" rIns="103692" bIns="51845">
            <a:spAutoFit/>
          </a:bodyPr>
          <a:lstStyle/>
          <a:p>
            <a:pPr defTabSz="1037692">
              <a:spcBef>
                <a:spcPct val="50000"/>
              </a:spcBef>
            </a:pPr>
            <a:r>
              <a:rPr lang="en-US" sz="600"/>
              <a:t>Pass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2895600" y="6629165"/>
            <a:ext cx="1219200" cy="579152"/>
          </a:xfrm>
          <a:prstGeom prst="flowChartProcess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3692" tIns="51845" rIns="103692" bIns="51845" anchor="ctr"/>
          <a:lstStyle/>
          <a:p>
            <a:pPr algn="ctr" defTabSz="1037692"/>
            <a:r>
              <a:rPr lang="en-US" sz="700" dirty="0"/>
              <a:t>Contractor to </a:t>
            </a:r>
          </a:p>
          <a:p>
            <a:pPr algn="ctr" defTabSz="1037692"/>
            <a:r>
              <a:rPr lang="en-US" sz="700" dirty="0"/>
              <a:t>submit Manufacturer’s </a:t>
            </a:r>
          </a:p>
          <a:p>
            <a:pPr algn="ctr" defTabSz="1037692"/>
            <a:r>
              <a:rPr lang="en-US" sz="700" dirty="0"/>
              <a:t>Certificate of </a:t>
            </a:r>
          </a:p>
          <a:p>
            <a:pPr algn="ctr" defTabSz="1037692"/>
            <a:r>
              <a:rPr lang="en-US" sz="700" dirty="0"/>
              <a:t>Proper Installation </a:t>
            </a:r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3534834" y="7205491"/>
            <a:ext cx="0" cy="3178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74" name="AutoShape 26"/>
          <p:cNvSpPr>
            <a:spLocks noChangeArrowheads="1"/>
          </p:cNvSpPr>
          <p:nvPr/>
        </p:nvSpPr>
        <p:spPr bwMode="auto">
          <a:xfrm>
            <a:off x="2895600" y="6018938"/>
            <a:ext cx="1219200" cy="398343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3692" tIns="51845" rIns="103692" bIns="51845" anchor="ctr"/>
          <a:lstStyle/>
          <a:p>
            <a:pPr algn="ctr" defTabSz="1037692"/>
            <a:r>
              <a:rPr lang="en-US" sz="700" dirty="0"/>
              <a:t>Pre-Start </a:t>
            </a:r>
          </a:p>
          <a:p>
            <a:pPr algn="ctr" defTabSz="1037692"/>
            <a:r>
              <a:rPr lang="en-US" sz="700" dirty="0"/>
              <a:t>Inspection </a:t>
            </a:r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3475567" y="4258177"/>
            <a:ext cx="0" cy="24225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76" name="AutoShape 28"/>
          <p:cNvSpPr>
            <a:spLocks noChangeArrowheads="1"/>
          </p:cNvSpPr>
          <p:nvPr/>
        </p:nvSpPr>
        <p:spPr bwMode="auto">
          <a:xfrm>
            <a:off x="2895601" y="7544507"/>
            <a:ext cx="1172634" cy="343252"/>
          </a:xfrm>
          <a:prstGeom prst="flowChartProcess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853" tIns="38928" rIns="77853" bIns="38928" anchor="ctr"/>
          <a:lstStyle/>
          <a:p>
            <a:pPr algn="ctr" defTabSz="1037692"/>
            <a:r>
              <a:rPr lang="en-US" sz="700" dirty="0"/>
              <a:t>Follow </a:t>
            </a:r>
          </a:p>
          <a:p>
            <a:pPr algn="ctr" defTabSz="1037692"/>
            <a:r>
              <a:rPr lang="en-US" sz="600" b="1" dirty="0"/>
              <a:t>START UP</a:t>
            </a:r>
          </a:p>
          <a:p>
            <a:pPr algn="ctr" defTabSz="1037692"/>
            <a:r>
              <a:rPr lang="en-US" sz="600" b="1" dirty="0"/>
              <a:t>FLOWCHART</a:t>
            </a:r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3505200" y="7921661"/>
            <a:ext cx="0" cy="30228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3534834" y="5749844"/>
            <a:ext cx="0" cy="2521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79" name="AutoShape 31"/>
          <p:cNvSpPr>
            <a:spLocks noChangeArrowheads="1"/>
          </p:cNvSpPr>
          <p:nvPr/>
        </p:nvSpPr>
        <p:spPr bwMode="auto">
          <a:xfrm>
            <a:off x="2895600" y="5333843"/>
            <a:ext cx="1219200" cy="418119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853" tIns="38928" rIns="77853" bIns="38928" anchor="ctr"/>
          <a:lstStyle/>
          <a:p>
            <a:pPr algn="ctr" defTabSz="1037692"/>
            <a:r>
              <a:rPr lang="en-US" sz="700" dirty="0"/>
              <a:t>Delivered to Site </a:t>
            </a:r>
          </a:p>
          <a:p>
            <a:pPr algn="ctr" defTabSz="1037692"/>
            <a:r>
              <a:rPr lang="en-US" sz="700" dirty="0"/>
              <a:t>and </a:t>
            </a:r>
          </a:p>
          <a:p>
            <a:pPr algn="ctr" defTabSz="1037692"/>
            <a:r>
              <a:rPr lang="en-US" sz="700" dirty="0"/>
              <a:t>Installed </a:t>
            </a:r>
          </a:p>
        </p:txBody>
      </p:sp>
      <p:sp>
        <p:nvSpPr>
          <p:cNvPr id="2080" name="AutoShape 32"/>
          <p:cNvSpPr>
            <a:spLocks noChangeArrowheads="1"/>
          </p:cNvSpPr>
          <p:nvPr/>
        </p:nvSpPr>
        <p:spPr bwMode="auto">
          <a:xfrm>
            <a:off x="2895600" y="4494780"/>
            <a:ext cx="1203678" cy="624353"/>
          </a:xfrm>
          <a:prstGeom prst="flowChartProcess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853" tIns="38928" rIns="77853" bIns="38928" anchor="ctr"/>
          <a:lstStyle/>
          <a:p>
            <a:pPr algn="ctr" defTabSz="1037692"/>
            <a:r>
              <a:rPr lang="en-US" sz="700" dirty="0"/>
              <a:t>Submit Manufacturer’s</a:t>
            </a:r>
          </a:p>
          <a:p>
            <a:pPr algn="ctr" defTabSz="1037692"/>
            <a:endParaRPr lang="en-US" sz="700" dirty="0"/>
          </a:p>
          <a:p>
            <a:pPr algn="ctr" defTabSz="1037692"/>
            <a:r>
              <a:rPr lang="en-US" sz="700" dirty="0"/>
              <a:t>Certificate of </a:t>
            </a:r>
          </a:p>
          <a:p>
            <a:pPr algn="ctr" defTabSz="1037692"/>
            <a:r>
              <a:rPr lang="en-US" sz="700" dirty="0"/>
              <a:t>Compliance </a:t>
            </a: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3534834" y="2316605"/>
            <a:ext cx="0" cy="1214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2082" name="Oval 34"/>
          <p:cNvSpPr>
            <a:spLocks noChangeArrowheads="1"/>
          </p:cNvSpPr>
          <p:nvPr/>
        </p:nvSpPr>
        <p:spPr bwMode="auto">
          <a:xfrm>
            <a:off x="3352800" y="8228187"/>
            <a:ext cx="304800" cy="302289"/>
          </a:xfrm>
          <a:prstGeom prst="ellipse">
            <a:avLst/>
          </a:prstGeom>
          <a:solidFill>
            <a:srgbClr val="CC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77853" tIns="38928" rIns="77853" bIns="38928" anchor="ctr"/>
          <a:lstStyle/>
          <a:p>
            <a:pPr algn="ctr" defTabSz="1037692"/>
            <a:r>
              <a:rPr lang="en-US" sz="700" b="1"/>
              <a:t>A</a:t>
            </a: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3505200" y="5106420"/>
            <a:ext cx="0" cy="2415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42" name="Line 13"/>
          <p:cNvSpPr>
            <a:spLocks noChangeShapeType="1"/>
          </p:cNvSpPr>
          <p:nvPr/>
        </p:nvSpPr>
        <p:spPr bwMode="auto">
          <a:xfrm flipV="1">
            <a:off x="2283178" y="3748947"/>
            <a:ext cx="0" cy="271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>
          <a:xfrm>
            <a:off x="5486400" y="9217690"/>
            <a:ext cx="1704622" cy="668142"/>
          </a:xfrm>
        </p:spPr>
        <p:txBody>
          <a:bodyPr/>
          <a:lstStyle/>
          <a:p>
            <a:fld id="{00E601D1-825A-4BA6-9DE3-E01F958DDD71}" type="slidenum">
              <a:rPr lang="en-US" sz="800"/>
              <a:pPr/>
              <a:t>1</a:t>
            </a:fld>
            <a:endParaRPr lang="en-US" sz="800" dirty="0"/>
          </a:p>
        </p:txBody>
      </p:sp>
      <p:sp>
        <p:nvSpPr>
          <p:cNvPr id="44" name="Footer Placeholder 39"/>
          <p:cNvSpPr txBox="1">
            <a:spLocks/>
          </p:cNvSpPr>
          <p:nvPr/>
        </p:nvSpPr>
        <p:spPr bwMode="auto">
          <a:xfrm>
            <a:off x="4876802" y="122187"/>
            <a:ext cx="2317044" cy="339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/>
          <a:p>
            <a:pPr algn="r" defTabSz="813211">
              <a:defRPr/>
            </a:pPr>
            <a:r>
              <a:rPr lang="en-US" sz="700" dirty="0"/>
              <a:t>Appendix B-9 Commissioning Flow Charts</a:t>
            </a:r>
          </a:p>
          <a:p>
            <a:pPr algn="r" defTabSz="813211">
              <a:defRPr/>
            </a:pPr>
            <a:r>
              <a:rPr lang="en-US" sz="700" dirty="0"/>
              <a:t>	</a:t>
            </a:r>
          </a:p>
        </p:txBody>
      </p:sp>
      <p:sp>
        <p:nvSpPr>
          <p:cNvPr id="45" name="Date Placeholder 37"/>
          <p:cNvSpPr txBox="1">
            <a:spLocks/>
          </p:cNvSpPr>
          <p:nvPr/>
        </p:nvSpPr>
        <p:spPr bwMode="auto">
          <a:xfrm>
            <a:off x="135467" y="122188"/>
            <a:ext cx="1704622" cy="66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/>
          <a:p>
            <a:pPr defTabSz="813211">
              <a:defRPr/>
            </a:pPr>
            <a:r>
              <a:rPr lang="en-US" sz="700" dirty="0"/>
              <a:t>City of Greater Sudbury</a:t>
            </a:r>
            <a:br>
              <a:rPr lang="en-US" sz="700" dirty="0"/>
            </a:br>
            <a:r>
              <a:rPr lang="en-US" sz="700" dirty="0"/>
              <a:t>SCADA, Controls &amp; Instrumentation Systems Design Standards</a:t>
            </a:r>
          </a:p>
        </p:txBody>
      </p:sp>
      <p:sp>
        <p:nvSpPr>
          <p:cNvPr id="46" name="AutoShape 36"/>
          <p:cNvSpPr>
            <a:spLocks noChangeArrowheads="1"/>
          </p:cNvSpPr>
          <p:nvPr/>
        </p:nvSpPr>
        <p:spPr bwMode="auto">
          <a:xfrm>
            <a:off x="4605867" y="1817265"/>
            <a:ext cx="1286933" cy="474622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7853" tIns="38928" rIns="77853" bIns="38928" anchor="ctr"/>
          <a:lstStyle/>
          <a:p>
            <a:pPr algn="ctr" defTabSz="1037692"/>
            <a:r>
              <a:rPr lang="en-US" sz="700" dirty="0"/>
              <a:t>Software Development and Pre-Factory Acceptance (pre-FAT) Submittal</a:t>
            </a:r>
          </a:p>
        </p:txBody>
      </p:sp>
      <p:sp>
        <p:nvSpPr>
          <p:cNvPr id="47" name="AutoShape 36"/>
          <p:cNvSpPr>
            <a:spLocks noChangeArrowheads="1"/>
          </p:cNvSpPr>
          <p:nvPr/>
        </p:nvSpPr>
        <p:spPr bwMode="auto">
          <a:xfrm>
            <a:off x="4605867" y="5275223"/>
            <a:ext cx="1625600" cy="61022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7853" tIns="38928" rIns="77853" bIns="38928" anchor="ctr"/>
          <a:lstStyle/>
          <a:p>
            <a:pPr defTabSz="1037692"/>
            <a:r>
              <a:rPr lang="en-US" sz="700" dirty="0"/>
              <a:t>Loop Checks and Software Pre-Site Acceptance Testing (Pre-SAT), Pre-SAT Submittal and  Approval process</a:t>
            </a:r>
          </a:p>
        </p:txBody>
      </p:sp>
      <p:sp>
        <p:nvSpPr>
          <p:cNvPr id="48" name="AutoShape 36"/>
          <p:cNvSpPr>
            <a:spLocks noChangeArrowheads="1"/>
          </p:cNvSpPr>
          <p:nvPr/>
        </p:nvSpPr>
        <p:spPr bwMode="auto">
          <a:xfrm>
            <a:off x="4605867" y="6021056"/>
            <a:ext cx="1286933" cy="406818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7853" tIns="38928" rIns="77853" bIns="38928" anchor="ctr"/>
          <a:lstStyle/>
          <a:p>
            <a:pPr algn="ctr" defTabSz="1037692"/>
            <a:r>
              <a:rPr lang="en-US" sz="700" dirty="0"/>
              <a:t>Software SAT</a:t>
            </a:r>
          </a:p>
        </p:txBody>
      </p:sp>
      <p:sp>
        <p:nvSpPr>
          <p:cNvPr id="49" name="AutoShape 36"/>
          <p:cNvSpPr>
            <a:spLocks noChangeArrowheads="1"/>
          </p:cNvSpPr>
          <p:nvPr/>
        </p:nvSpPr>
        <p:spPr bwMode="auto">
          <a:xfrm>
            <a:off x="4605867" y="6631284"/>
            <a:ext cx="1286933" cy="542425"/>
          </a:xfrm>
          <a:prstGeom prst="flowChartProcess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7853" tIns="38928" rIns="77853" bIns="38928" anchor="ctr"/>
          <a:lstStyle/>
          <a:p>
            <a:pPr algn="ctr" defTabSz="1037692"/>
            <a:r>
              <a:rPr lang="en-US" sz="700" dirty="0"/>
              <a:t>Software Post -SAT submittal</a:t>
            </a:r>
          </a:p>
        </p:txBody>
      </p:sp>
      <p:sp>
        <p:nvSpPr>
          <p:cNvPr id="50" name="AutoShape 36"/>
          <p:cNvSpPr>
            <a:spLocks noChangeArrowheads="1"/>
          </p:cNvSpPr>
          <p:nvPr/>
        </p:nvSpPr>
        <p:spPr bwMode="auto">
          <a:xfrm>
            <a:off x="812800" y="5478632"/>
            <a:ext cx="1286933" cy="88144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7853" tIns="38928" rIns="77853" bIns="38928" anchor="ctr"/>
          <a:lstStyle/>
          <a:p>
            <a:pPr defTabSz="1037692"/>
            <a:r>
              <a:rPr lang="en-US" sz="700" dirty="0"/>
              <a:t>Similarly , Software Pre-FAT Submittal, Approval process, Software Factory Acceptance Test  (FAT), Post FAT submittal</a:t>
            </a:r>
          </a:p>
        </p:txBody>
      </p:sp>
      <p:sp>
        <p:nvSpPr>
          <p:cNvPr id="53" name="AutoShape 36"/>
          <p:cNvSpPr>
            <a:spLocks noChangeArrowheads="1"/>
          </p:cNvSpPr>
          <p:nvPr/>
        </p:nvSpPr>
        <p:spPr bwMode="auto">
          <a:xfrm>
            <a:off x="4605867" y="3376736"/>
            <a:ext cx="1286933" cy="88144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7853" tIns="38928" rIns="77853" bIns="38928" anchor="ctr"/>
          <a:lstStyle/>
          <a:p>
            <a:pPr algn="ctr" defTabSz="1037692"/>
            <a:r>
              <a:rPr lang="en-US" sz="700" dirty="0"/>
              <a:t>Software FAT and Approval of FAT</a:t>
            </a:r>
          </a:p>
        </p:txBody>
      </p:sp>
      <p:sp>
        <p:nvSpPr>
          <p:cNvPr id="54" name="AutoShape 36"/>
          <p:cNvSpPr>
            <a:spLocks noChangeArrowheads="1"/>
          </p:cNvSpPr>
          <p:nvPr/>
        </p:nvSpPr>
        <p:spPr bwMode="auto">
          <a:xfrm>
            <a:off x="4605867" y="2359690"/>
            <a:ext cx="1286933" cy="474622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7853" tIns="38928" rIns="77853" bIns="38928" anchor="ctr"/>
          <a:lstStyle/>
          <a:p>
            <a:pPr algn="ctr" defTabSz="1037692"/>
            <a:r>
              <a:rPr lang="en-US" sz="700" dirty="0"/>
              <a:t>Software Pre-FAT Submittal Approval process</a:t>
            </a:r>
          </a:p>
        </p:txBody>
      </p:sp>
      <p:sp>
        <p:nvSpPr>
          <p:cNvPr id="55" name="AutoShape 36"/>
          <p:cNvSpPr>
            <a:spLocks noChangeArrowheads="1"/>
          </p:cNvSpPr>
          <p:nvPr/>
        </p:nvSpPr>
        <p:spPr bwMode="auto">
          <a:xfrm>
            <a:off x="4605867" y="4529388"/>
            <a:ext cx="1286933" cy="474622"/>
          </a:xfrm>
          <a:prstGeom prst="flowChartProcess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7853" tIns="38928" rIns="77853" bIns="38928" anchor="ctr"/>
          <a:lstStyle/>
          <a:p>
            <a:pPr algn="ctr" defTabSz="1037692"/>
            <a:r>
              <a:rPr lang="en-US" sz="700" dirty="0"/>
              <a:t>Post-FAT Submittal</a:t>
            </a:r>
          </a:p>
        </p:txBody>
      </p: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4402667" y="732416"/>
            <a:ext cx="1693333" cy="42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312" tIns="54155" rIns="108312" bIns="54155" numCol="1" anchor="ctr" anchorCtr="0" compatLnSpc="1">
            <a:prstTxWarp prst="textNoShape">
              <a:avLst/>
            </a:prstTxWarp>
          </a:bodyPr>
          <a:lstStyle/>
          <a:p>
            <a:pPr algn="ctr" defTabSz="1082870">
              <a:defRPr/>
            </a:pPr>
            <a:r>
              <a:rPr lang="en-US" sz="1800" kern="0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Software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513645" y="9207802"/>
            <a:ext cx="4570191" cy="194227"/>
            <a:chOff x="577850" y="10348119"/>
            <a:chExt cx="4304992" cy="218281"/>
          </a:xfrm>
        </p:grpSpPr>
        <p:sp>
          <p:nvSpPr>
            <p:cNvPr id="58" name="Slide Number Placeholder 80"/>
            <p:cNvSpPr txBox="1">
              <a:spLocks/>
            </p:cNvSpPr>
            <p:nvPr/>
          </p:nvSpPr>
          <p:spPr bwMode="auto">
            <a:xfrm>
              <a:off x="2965142" y="10348119"/>
              <a:ext cx="1917700" cy="218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121789" tIns="60894" rIns="121789" bIns="6089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defRPr sz="19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" dirty="0"/>
                <a:t>Version 1.0 </a:t>
              </a:r>
              <a:r>
                <a:rPr lang="en-US" sz="800" dirty="0" smtClean="0"/>
                <a:t>April, 2018</a:t>
              </a:r>
              <a:endParaRPr lang="en-US" sz="800" dirty="0"/>
            </a:p>
          </p:txBody>
        </p:sp>
        <p:sp>
          <p:nvSpPr>
            <p:cNvPr id="59" name="Slide Number Placeholder 80"/>
            <p:cNvSpPr txBox="1">
              <a:spLocks/>
            </p:cNvSpPr>
            <p:nvPr/>
          </p:nvSpPr>
          <p:spPr bwMode="auto">
            <a:xfrm>
              <a:off x="577850" y="10348119"/>
              <a:ext cx="2393950" cy="218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121789" tIns="60894" rIns="121789" bIns="6089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defRPr sz="19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800" dirty="0"/>
                <a:t>Water &amp; Wastewater Services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12800" y="536775"/>
            <a:ext cx="6215945" cy="334778"/>
          </a:xfrm>
        </p:spPr>
        <p:txBody>
          <a:bodyPr/>
          <a:lstStyle/>
          <a:p>
            <a:pPr eaLnBrk="1" hangingPunct="1"/>
            <a:r>
              <a:rPr lang="en-US" sz="1800" dirty="0">
                <a:solidFill>
                  <a:schemeClr val="accent2"/>
                </a:solidFill>
              </a:rPr>
              <a:t>Start up &amp; Commissioning</a:t>
            </a: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3148190" y="7863746"/>
            <a:ext cx="640644" cy="241548"/>
          </a:xfrm>
          <a:prstGeom prst="flowChartTerminator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82870"/>
            <a:r>
              <a:rPr lang="en-US" sz="700" b="1"/>
              <a:t>FINISH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103035" y="1377251"/>
            <a:ext cx="595489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/>
              <a:t>Pass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484012" y="3117531"/>
            <a:ext cx="671689" cy="541011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Training </a:t>
            </a:r>
          </a:p>
          <a:p>
            <a:pPr algn="ctr" defTabSz="1037692"/>
            <a:r>
              <a:rPr lang="en-US" sz="700" dirty="0"/>
              <a:t>Period</a:t>
            </a:r>
          </a:p>
          <a:p>
            <a:pPr algn="ctr" defTabSz="1037692"/>
            <a:r>
              <a:rPr lang="en-US" sz="700" dirty="0"/>
              <a:t>(see Page 3)</a:t>
            </a:r>
          </a:p>
        </p:txBody>
      </p:sp>
      <p:sp>
        <p:nvSpPr>
          <p:cNvPr id="3078" name="AutoShape 6"/>
          <p:cNvSpPr>
            <a:spLocks/>
          </p:cNvSpPr>
          <p:nvPr/>
        </p:nvSpPr>
        <p:spPr bwMode="auto">
          <a:xfrm>
            <a:off x="4143023" y="2433848"/>
            <a:ext cx="255411" cy="382805"/>
          </a:xfrm>
          <a:prstGeom prst="rightBrace">
            <a:avLst>
              <a:gd name="adj1" fmla="val 1247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3079" name="AutoShape 7"/>
          <p:cNvSpPr>
            <a:spLocks/>
          </p:cNvSpPr>
          <p:nvPr/>
        </p:nvSpPr>
        <p:spPr bwMode="auto">
          <a:xfrm>
            <a:off x="4134556" y="4559757"/>
            <a:ext cx="255411" cy="601753"/>
          </a:xfrm>
          <a:prstGeom prst="rightBrace">
            <a:avLst>
              <a:gd name="adj1" fmla="val 1961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999567" y="1342642"/>
            <a:ext cx="1099255" cy="113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8312" tIns="54155" rIns="108312" bIns="54155">
            <a:spAutoFit/>
          </a:bodyPr>
          <a:lstStyle/>
          <a:p>
            <a:pPr defTabSz="1037692"/>
            <a:r>
              <a:rPr lang="en-US" sz="700" dirty="0"/>
              <a:t>COMMISSIONING SCHEDULE                        to identify time lines for each item and account for Notice to Commence requirements in specifications</a:t>
            </a:r>
          </a:p>
          <a:p>
            <a:pPr defTabSz="1082870">
              <a:spcBef>
                <a:spcPct val="50000"/>
              </a:spcBef>
            </a:pPr>
            <a:endParaRPr lang="en-US" sz="700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389967" y="4682651"/>
            <a:ext cx="577145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Water</a:t>
            </a:r>
          </a:p>
        </p:txBody>
      </p:sp>
      <p:sp>
        <p:nvSpPr>
          <p:cNvPr id="3082" name="AutoShape 10"/>
          <p:cNvSpPr>
            <a:spLocks/>
          </p:cNvSpPr>
          <p:nvPr/>
        </p:nvSpPr>
        <p:spPr bwMode="auto">
          <a:xfrm>
            <a:off x="4143023" y="6283087"/>
            <a:ext cx="255411" cy="533949"/>
          </a:xfrm>
          <a:prstGeom prst="rightBrace">
            <a:avLst>
              <a:gd name="adj1" fmla="val 1740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368800" y="6459657"/>
            <a:ext cx="639234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Water</a:t>
            </a:r>
          </a:p>
        </p:txBody>
      </p:sp>
      <p:sp>
        <p:nvSpPr>
          <p:cNvPr id="3084" name="Rectangle 13"/>
          <p:cNvSpPr>
            <a:spLocks noChangeArrowheads="1"/>
          </p:cNvSpPr>
          <p:nvPr/>
        </p:nvSpPr>
        <p:spPr bwMode="auto">
          <a:xfrm>
            <a:off x="3048000" y="2397123"/>
            <a:ext cx="914400" cy="419531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marL="406605" indent="-406605" algn="ctr" defTabSz="1082870"/>
            <a:r>
              <a:rPr lang="en-US" sz="800" b="1" dirty="0"/>
              <a:t> </a:t>
            </a:r>
          </a:p>
          <a:p>
            <a:pPr marL="406605" indent="-406605" algn="ctr" defTabSz="1037692"/>
            <a:r>
              <a:rPr lang="en-US" sz="700" dirty="0"/>
              <a:t>Start-Up Test </a:t>
            </a:r>
          </a:p>
        </p:txBody>
      </p:sp>
      <p:sp>
        <p:nvSpPr>
          <p:cNvPr id="3085" name="Rectangle 14"/>
          <p:cNvSpPr>
            <a:spLocks noChangeArrowheads="1"/>
          </p:cNvSpPr>
          <p:nvPr/>
        </p:nvSpPr>
        <p:spPr bwMode="auto">
          <a:xfrm>
            <a:off x="2980267" y="6302862"/>
            <a:ext cx="1023056" cy="516999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82870"/>
            <a:endParaRPr lang="en-US" sz="800" dirty="0"/>
          </a:p>
          <a:p>
            <a:pPr algn="ctr" defTabSz="1082870"/>
            <a:r>
              <a:rPr lang="en-US" sz="800" b="1" dirty="0"/>
              <a:t>Performance Testing</a:t>
            </a:r>
          </a:p>
          <a:p>
            <a:pPr algn="ctr" defTabSz="1082870"/>
            <a:r>
              <a:rPr lang="en-US" sz="800" b="1" dirty="0"/>
              <a:t>(Commissioning)</a:t>
            </a:r>
          </a:p>
          <a:p>
            <a:pPr algn="ctr" defTabSz="1037692"/>
            <a:r>
              <a:rPr lang="en-US" sz="700" dirty="0"/>
              <a:t>15 Days</a:t>
            </a:r>
          </a:p>
          <a:p>
            <a:pPr algn="ctr" defTabSz="1082870"/>
            <a:endParaRPr lang="en-US" sz="800" b="1" dirty="0"/>
          </a:p>
        </p:txBody>
      </p:sp>
      <p:sp>
        <p:nvSpPr>
          <p:cNvPr id="3086" name="Line 15"/>
          <p:cNvSpPr>
            <a:spLocks noChangeShapeType="1"/>
          </p:cNvSpPr>
          <p:nvPr/>
        </p:nvSpPr>
        <p:spPr bwMode="auto">
          <a:xfrm>
            <a:off x="3522133" y="2038332"/>
            <a:ext cx="0" cy="3587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087" name="Line 16"/>
          <p:cNvSpPr>
            <a:spLocks noChangeShapeType="1"/>
          </p:cNvSpPr>
          <p:nvPr/>
        </p:nvSpPr>
        <p:spPr bwMode="auto">
          <a:xfrm>
            <a:off x="3484034" y="6817036"/>
            <a:ext cx="0" cy="5056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088" name="AutoShape 17"/>
          <p:cNvSpPr>
            <a:spLocks noChangeArrowheads="1"/>
          </p:cNvSpPr>
          <p:nvPr/>
        </p:nvSpPr>
        <p:spPr bwMode="auto">
          <a:xfrm>
            <a:off x="2942167" y="4619086"/>
            <a:ext cx="1135945" cy="452727"/>
          </a:xfrm>
          <a:prstGeom prst="flowChartProcess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82870"/>
            <a:endParaRPr lang="en-US" sz="800" dirty="0"/>
          </a:p>
          <a:p>
            <a:pPr algn="ctr" defTabSz="1082870"/>
            <a:r>
              <a:rPr lang="en-US" sz="800" b="1" dirty="0"/>
              <a:t>Operational Testing</a:t>
            </a:r>
          </a:p>
          <a:p>
            <a:pPr algn="ctr" defTabSz="1082870"/>
            <a:r>
              <a:rPr lang="en-US" sz="800" b="1" dirty="0"/>
              <a:t>(Commissioning) </a:t>
            </a:r>
          </a:p>
          <a:p>
            <a:pPr algn="ctr" defTabSz="1082870"/>
            <a:r>
              <a:rPr lang="en-US" sz="800" dirty="0"/>
              <a:t>5 Days</a:t>
            </a:r>
          </a:p>
          <a:p>
            <a:pPr algn="ctr" defTabSz="1082870"/>
            <a:endParaRPr lang="en-US" sz="800" dirty="0"/>
          </a:p>
        </p:txBody>
      </p:sp>
      <p:sp>
        <p:nvSpPr>
          <p:cNvPr id="3089" name="Text Box 18"/>
          <p:cNvSpPr txBox="1">
            <a:spLocks noChangeArrowheads="1"/>
          </p:cNvSpPr>
          <p:nvPr/>
        </p:nvSpPr>
        <p:spPr bwMode="auto">
          <a:xfrm>
            <a:off x="3454401" y="5883332"/>
            <a:ext cx="598311" cy="23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800" dirty="0"/>
              <a:t>Pass</a:t>
            </a:r>
          </a:p>
        </p:txBody>
      </p:sp>
      <p:sp>
        <p:nvSpPr>
          <p:cNvPr id="3090" name="Text Box 19"/>
          <p:cNvSpPr txBox="1">
            <a:spLocks noChangeArrowheads="1"/>
          </p:cNvSpPr>
          <p:nvPr/>
        </p:nvSpPr>
        <p:spPr bwMode="auto">
          <a:xfrm>
            <a:off x="3048001" y="3717871"/>
            <a:ext cx="598311" cy="23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800"/>
              <a:t>Pass</a:t>
            </a:r>
          </a:p>
        </p:txBody>
      </p:sp>
      <p:sp>
        <p:nvSpPr>
          <p:cNvPr id="3091" name="Line 20"/>
          <p:cNvSpPr>
            <a:spLocks noChangeShapeType="1"/>
          </p:cNvSpPr>
          <p:nvPr/>
        </p:nvSpPr>
        <p:spPr bwMode="auto">
          <a:xfrm>
            <a:off x="2542822" y="6122054"/>
            <a:ext cx="979311" cy="1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092" name="Text Box 21"/>
          <p:cNvSpPr txBox="1">
            <a:spLocks noChangeArrowheads="1"/>
          </p:cNvSpPr>
          <p:nvPr/>
        </p:nvSpPr>
        <p:spPr bwMode="auto">
          <a:xfrm>
            <a:off x="2099733" y="6302862"/>
            <a:ext cx="513645" cy="232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800" dirty="0"/>
              <a:t>    Fail</a:t>
            </a:r>
          </a:p>
        </p:txBody>
      </p:sp>
      <p:sp>
        <p:nvSpPr>
          <p:cNvPr id="3093" name="Rectangle 22"/>
          <p:cNvSpPr>
            <a:spLocks noChangeArrowheads="1"/>
          </p:cNvSpPr>
          <p:nvPr/>
        </p:nvSpPr>
        <p:spPr bwMode="auto">
          <a:xfrm>
            <a:off x="2506133" y="1817972"/>
            <a:ext cx="2032000" cy="203409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82870"/>
            <a:r>
              <a:rPr lang="en-US" sz="800" b="1" dirty="0"/>
              <a:t>Location/Project</a:t>
            </a:r>
          </a:p>
        </p:txBody>
      </p:sp>
      <p:sp>
        <p:nvSpPr>
          <p:cNvPr id="3094" name="Text Box 23"/>
          <p:cNvSpPr txBox="1">
            <a:spLocks noChangeArrowheads="1"/>
          </p:cNvSpPr>
          <p:nvPr/>
        </p:nvSpPr>
        <p:spPr bwMode="auto">
          <a:xfrm>
            <a:off x="3167946" y="1436579"/>
            <a:ext cx="639233" cy="19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321" tIns="40660" rIns="81321" bIns="40660">
            <a:spAutoFit/>
          </a:bodyPr>
          <a:lstStyle/>
          <a:p>
            <a:pPr defTabSz="1082870">
              <a:spcBef>
                <a:spcPct val="50000"/>
              </a:spcBef>
            </a:pPr>
            <a:endParaRPr lang="en-US" sz="700" b="1"/>
          </a:p>
        </p:txBody>
      </p:sp>
      <p:sp>
        <p:nvSpPr>
          <p:cNvPr id="3095" name="Text Box 24"/>
          <p:cNvSpPr txBox="1">
            <a:spLocks noChangeArrowheads="1"/>
          </p:cNvSpPr>
          <p:nvPr/>
        </p:nvSpPr>
        <p:spPr bwMode="auto">
          <a:xfrm>
            <a:off x="1896533" y="4559759"/>
            <a:ext cx="609600" cy="23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800" dirty="0"/>
              <a:t>      Fail</a:t>
            </a:r>
          </a:p>
        </p:txBody>
      </p:sp>
      <p:sp>
        <p:nvSpPr>
          <p:cNvPr id="3096" name="Text Box 25"/>
          <p:cNvSpPr txBox="1">
            <a:spLocks noChangeArrowheads="1"/>
          </p:cNvSpPr>
          <p:nvPr/>
        </p:nvSpPr>
        <p:spPr bwMode="auto">
          <a:xfrm>
            <a:off x="6163733" y="1342643"/>
            <a:ext cx="914400" cy="29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321" tIns="40660" rIns="81321" bIns="40660">
            <a:spAutoFit/>
          </a:bodyPr>
          <a:lstStyle/>
          <a:p>
            <a:pPr defTabSz="1037692"/>
            <a:r>
              <a:rPr lang="en-US" sz="700" dirty="0"/>
              <a:t>OPERATIONAL RESPONSIBILITY</a:t>
            </a:r>
          </a:p>
        </p:txBody>
      </p:sp>
      <p:sp>
        <p:nvSpPr>
          <p:cNvPr id="3097" name="Text Box 26"/>
          <p:cNvSpPr txBox="1">
            <a:spLocks noChangeArrowheads="1"/>
          </p:cNvSpPr>
          <p:nvPr/>
        </p:nvSpPr>
        <p:spPr bwMode="auto">
          <a:xfrm>
            <a:off x="6096001" y="2427492"/>
            <a:ext cx="732367" cy="19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321" tIns="40660" rIns="81321" bIns="40660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b="1" dirty="0"/>
              <a:t>Contractor</a:t>
            </a:r>
          </a:p>
        </p:txBody>
      </p:sp>
      <p:sp>
        <p:nvSpPr>
          <p:cNvPr id="3098" name="Text Box 27"/>
          <p:cNvSpPr txBox="1">
            <a:spLocks noChangeArrowheads="1"/>
          </p:cNvSpPr>
          <p:nvPr/>
        </p:nvSpPr>
        <p:spPr bwMode="auto">
          <a:xfrm>
            <a:off x="6096000" y="4441103"/>
            <a:ext cx="1219200" cy="18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321" tIns="40660" rIns="81321" bIns="40660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b="1" dirty="0"/>
              <a:t>City of Greater Sudbury</a:t>
            </a:r>
          </a:p>
        </p:txBody>
      </p:sp>
      <p:sp>
        <p:nvSpPr>
          <p:cNvPr id="3099" name="Line 28"/>
          <p:cNvSpPr>
            <a:spLocks noChangeShapeType="1"/>
          </p:cNvSpPr>
          <p:nvPr/>
        </p:nvSpPr>
        <p:spPr bwMode="auto">
          <a:xfrm>
            <a:off x="6159501" y="1316510"/>
            <a:ext cx="0" cy="7030333"/>
          </a:xfrm>
          <a:prstGeom prst="line">
            <a:avLst/>
          </a:prstGeom>
          <a:noFill/>
          <a:ln w="9525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00" name="AutoShape 30"/>
          <p:cNvSpPr>
            <a:spLocks noChangeArrowheads="1"/>
          </p:cNvSpPr>
          <p:nvPr/>
        </p:nvSpPr>
        <p:spPr bwMode="auto">
          <a:xfrm>
            <a:off x="3077635" y="7322734"/>
            <a:ext cx="832556" cy="300876"/>
          </a:xfrm>
          <a:prstGeom prst="flowChartProcess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37692"/>
            <a:r>
              <a:rPr lang="en-US" sz="700" dirty="0"/>
              <a:t>Complete </a:t>
            </a:r>
          </a:p>
          <a:p>
            <a:pPr algn="ctr" defTabSz="1037692"/>
            <a:r>
              <a:rPr lang="en-US" sz="700" dirty="0"/>
              <a:t>Deficiencies</a:t>
            </a:r>
          </a:p>
        </p:txBody>
      </p:sp>
      <p:sp>
        <p:nvSpPr>
          <p:cNvPr id="3101" name="Line 31"/>
          <p:cNvSpPr>
            <a:spLocks noChangeShapeType="1"/>
          </p:cNvSpPr>
          <p:nvPr/>
        </p:nvSpPr>
        <p:spPr bwMode="auto">
          <a:xfrm>
            <a:off x="3484034" y="7623611"/>
            <a:ext cx="0" cy="2401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02" name="Oval 35"/>
          <p:cNvSpPr>
            <a:spLocks noChangeArrowheads="1"/>
          </p:cNvSpPr>
          <p:nvPr/>
        </p:nvSpPr>
        <p:spPr bwMode="auto">
          <a:xfrm>
            <a:off x="3318935" y="956306"/>
            <a:ext cx="318911" cy="298051"/>
          </a:xfrm>
          <a:prstGeom prst="ellipse">
            <a:avLst/>
          </a:prstGeom>
          <a:solidFill>
            <a:srgbClr val="CC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82870"/>
            <a:r>
              <a:rPr lang="en-US" sz="800" b="1"/>
              <a:t>A</a:t>
            </a:r>
          </a:p>
        </p:txBody>
      </p:sp>
      <p:sp>
        <p:nvSpPr>
          <p:cNvPr id="3103" name="Line 36"/>
          <p:cNvSpPr>
            <a:spLocks noChangeShapeType="1"/>
          </p:cNvSpPr>
          <p:nvPr/>
        </p:nvSpPr>
        <p:spPr bwMode="auto">
          <a:xfrm>
            <a:off x="3115734" y="1316510"/>
            <a:ext cx="3050822" cy="0"/>
          </a:xfrm>
          <a:prstGeom prst="line">
            <a:avLst/>
          </a:prstGeom>
          <a:noFill/>
          <a:ln w="9525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04" name="AutoShape 37"/>
          <p:cNvSpPr>
            <a:spLocks noChangeArrowheads="1"/>
          </p:cNvSpPr>
          <p:nvPr/>
        </p:nvSpPr>
        <p:spPr bwMode="auto">
          <a:xfrm>
            <a:off x="2912533" y="3181095"/>
            <a:ext cx="1151467" cy="600341"/>
          </a:xfrm>
          <a:prstGeom prst="flowChartProcess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82870"/>
            <a:endParaRPr lang="en-US" sz="800" dirty="0"/>
          </a:p>
          <a:p>
            <a:pPr algn="ctr" defTabSz="1037692"/>
            <a:r>
              <a:rPr lang="en-US" sz="700" dirty="0"/>
              <a:t>Cert of Proper Install.</a:t>
            </a:r>
          </a:p>
          <a:p>
            <a:pPr algn="ctr" defTabSz="1037692"/>
            <a:r>
              <a:rPr lang="en-US" sz="700" dirty="0"/>
              <a:t>Pre-Start H&amp;S </a:t>
            </a:r>
          </a:p>
          <a:p>
            <a:pPr algn="ctr" defTabSz="1037692"/>
            <a:r>
              <a:rPr lang="en-US" sz="700" dirty="0"/>
              <a:t>Inspection </a:t>
            </a:r>
          </a:p>
          <a:p>
            <a:pPr algn="ctr" defTabSz="1082870"/>
            <a:endParaRPr lang="en-US" sz="1100" b="1" dirty="0"/>
          </a:p>
        </p:txBody>
      </p:sp>
      <p:sp>
        <p:nvSpPr>
          <p:cNvPr id="3105" name="Line 38"/>
          <p:cNvSpPr>
            <a:spLocks noChangeShapeType="1"/>
          </p:cNvSpPr>
          <p:nvPr/>
        </p:nvSpPr>
        <p:spPr bwMode="auto">
          <a:xfrm>
            <a:off x="3522133" y="2816654"/>
            <a:ext cx="0" cy="3644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06" name="AutoShape 39"/>
          <p:cNvSpPr>
            <a:spLocks noChangeArrowheads="1"/>
          </p:cNvSpPr>
          <p:nvPr/>
        </p:nvSpPr>
        <p:spPr bwMode="auto">
          <a:xfrm>
            <a:off x="2944989" y="5284404"/>
            <a:ext cx="1065389" cy="598927"/>
          </a:xfrm>
          <a:prstGeom prst="flowChartProcess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82870"/>
            <a:endParaRPr lang="en-US" sz="800" dirty="0"/>
          </a:p>
          <a:p>
            <a:pPr algn="ctr" defTabSz="1037692"/>
            <a:r>
              <a:rPr lang="en-US" sz="700" dirty="0"/>
              <a:t>Cert of Proper Install.</a:t>
            </a:r>
          </a:p>
          <a:p>
            <a:pPr algn="ctr" defTabSz="1037692"/>
            <a:r>
              <a:rPr lang="en-US" sz="700" dirty="0"/>
              <a:t>Inspection </a:t>
            </a:r>
          </a:p>
          <a:p>
            <a:pPr algn="ctr" defTabSz="1082870"/>
            <a:endParaRPr lang="en-US" sz="800" dirty="0"/>
          </a:p>
        </p:txBody>
      </p:sp>
      <p:sp>
        <p:nvSpPr>
          <p:cNvPr id="3107" name="Text Box 40"/>
          <p:cNvSpPr txBox="1">
            <a:spLocks noChangeArrowheads="1"/>
          </p:cNvSpPr>
          <p:nvPr/>
        </p:nvSpPr>
        <p:spPr bwMode="auto">
          <a:xfrm>
            <a:off x="4573411" y="1137116"/>
            <a:ext cx="1483502" cy="18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321" tIns="40660" rIns="81321" bIns="40660">
            <a:spAutoFit/>
          </a:bodyPr>
          <a:lstStyle/>
          <a:p>
            <a:pPr defTabSz="1037692"/>
            <a:r>
              <a:rPr lang="en-US" sz="700" dirty="0"/>
              <a:t>Start From Equipment Flowchart </a:t>
            </a:r>
          </a:p>
        </p:txBody>
      </p:sp>
      <p:sp>
        <p:nvSpPr>
          <p:cNvPr id="3108" name="Line 41"/>
          <p:cNvSpPr>
            <a:spLocks noChangeShapeType="1"/>
          </p:cNvSpPr>
          <p:nvPr/>
        </p:nvSpPr>
        <p:spPr bwMode="auto">
          <a:xfrm>
            <a:off x="1286934" y="4393782"/>
            <a:ext cx="5736167" cy="0"/>
          </a:xfrm>
          <a:prstGeom prst="line">
            <a:avLst/>
          </a:prstGeom>
          <a:noFill/>
          <a:ln w="9525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10" name="Line 43"/>
          <p:cNvSpPr>
            <a:spLocks noChangeShapeType="1"/>
          </p:cNvSpPr>
          <p:nvPr/>
        </p:nvSpPr>
        <p:spPr bwMode="auto">
          <a:xfrm>
            <a:off x="6434667" y="4597898"/>
            <a:ext cx="0" cy="3587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11" name="Line 44"/>
          <p:cNvSpPr>
            <a:spLocks noChangeShapeType="1"/>
          </p:cNvSpPr>
          <p:nvPr/>
        </p:nvSpPr>
        <p:spPr bwMode="auto">
          <a:xfrm>
            <a:off x="6434667" y="2563099"/>
            <a:ext cx="0" cy="3602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12" name="AutoShape 45"/>
          <p:cNvSpPr>
            <a:spLocks noChangeArrowheads="1"/>
          </p:cNvSpPr>
          <p:nvPr/>
        </p:nvSpPr>
        <p:spPr bwMode="auto">
          <a:xfrm>
            <a:off x="2032000" y="2880220"/>
            <a:ext cx="745067" cy="360204"/>
          </a:xfrm>
          <a:prstGeom prst="flowChartProcess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82870"/>
            <a:endParaRPr lang="en-US" sz="800" dirty="0"/>
          </a:p>
          <a:p>
            <a:pPr algn="ctr" defTabSz="1037692"/>
            <a:r>
              <a:rPr lang="en-US" sz="700" dirty="0"/>
              <a:t>Pre-Start H&amp;S</a:t>
            </a:r>
          </a:p>
          <a:p>
            <a:pPr algn="ctr" defTabSz="1037692"/>
            <a:r>
              <a:rPr lang="en-US" sz="700" dirty="0"/>
              <a:t>Deficiencies </a:t>
            </a:r>
          </a:p>
          <a:p>
            <a:pPr algn="ctr" defTabSz="1082870"/>
            <a:endParaRPr lang="en-US" sz="1100" b="1" dirty="0"/>
          </a:p>
        </p:txBody>
      </p:sp>
      <p:sp>
        <p:nvSpPr>
          <p:cNvPr id="3113" name="Line 46"/>
          <p:cNvSpPr>
            <a:spLocks noChangeShapeType="1"/>
          </p:cNvSpPr>
          <p:nvPr/>
        </p:nvSpPr>
        <p:spPr bwMode="auto">
          <a:xfrm flipV="1">
            <a:off x="2383368" y="3243248"/>
            <a:ext cx="2822" cy="3757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14" name="Text Box 47"/>
          <p:cNvSpPr txBox="1">
            <a:spLocks noChangeArrowheads="1"/>
          </p:cNvSpPr>
          <p:nvPr/>
        </p:nvSpPr>
        <p:spPr bwMode="auto">
          <a:xfrm>
            <a:off x="2032000" y="3298339"/>
            <a:ext cx="513645" cy="23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800" dirty="0"/>
              <a:t> Fail</a:t>
            </a:r>
          </a:p>
        </p:txBody>
      </p:sp>
      <p:sp>
        <p:nvSpPr>
          <p:cNvPr id="3115" name="Text Box 48"/>
          <p:cNvSpPr txBox="1">
            <a:spLocks noChangeArrowheads="1"/>
          </p:cNvSpPr>
          <p:nvPr/>
        </p:nvSpPr>
        <p:spPr bwMode="auto">
          <a:xfrm>
            <a:off x="4432301" y="2517190"/>
            <a:ext cx="575733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/>
              <a:t>Water</a:t>
            </a:r>
          </a:p>
        </p:txBody>
      </p:sp>
      <p:sp>
        <p:nvSpPr>
          <p:cNvPr id="3116" name="Line 49"/>
          <p:cNvSpPr>
            <a:spLocks noChangeShapeType="1"/>
          </p:cNvSpPr>
          <p:nvPr/>
        </p:nvSpPr>
        <p:spPr bwMode="auto">
          <a:xfrm flipV="1">
            <a:off x="2370667" y="2156987"/>
            <a:ext cx="2822" cy="3785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17" name="Text Box 50"/>
          <p:cNvSpPr txBox="1">
            <a:spLocks noChangeArrowheads="1"/>
          </p:cNvSpPr>
          <p:nvPr/>
        </p:nvSpPr>
        <p:spPr bwMode="auto">
          <a:xfrm>
            <a:off x="1964267" y="2278468"/>
            <a:ext cx="513645" cy="23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800" dirty="0"/>
              <a:t>   Fail</a:t>
            </a:r>
          </a:p>
        </p:txBody>
      </p:sp>
      <p:sp>
        <p:nvSpPr>
          <p:cNvPr id="3118" name="Line 51"/>
          <p:cNvSpPr>
            <a:spLocks noChangeShapeType="1"/>
          </p:cNvSpPr>
          <p:nvPr/>
        </p:nvSpPr>
        <p:spPr bwMode="auto">
          <a:xfrm>
            <a:off x="423334" y="2278466"/>
            <a:ext cx="5736167" cy="0"/>
          </a:xfrm>
          <a:prstGeom prst="line">
            <a:avLst/>
          </a:prstGeom>
          <a:noFill/>
          <a:ln w="9525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19" name="Line 53"/>
          <p:cNvSpPr>
            <a:spLocks noChangeShapeType="1"/>
          </p:cNvSpPr>
          <p:nvPr/>
        </p:nvSpPr>
        <p:spPr bwMode="auto">
          <a:xfrm>
            <a:off x="423333" y="2580755"/>
            <a:ext cx="976489" cy="0"/>
          </a:xfrm>
          <a:prstGeom prst="line">
            <a:avLst/>
          </a:prstGeom>
          <a:noFill/>
          <a:ln w="9525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20" name="Line 54"/>
          <p:cNvSpPr>
            <a:spLocks noChangeShapeType="1"/>
          </p:cNvSpPr>
          <p:nvPr/>
        </p:nvSpPr>
        <p:spPr bwMode="auto">
          <a:xfrm>
            <a:off x="423333" y="4500430"/>
            <a:ext cx="976489" cy="0"/>
          </a:xfrm>
          <a:prstGeom prst="line">
            <a:avLst/>
          </a:prstGeom>
          <a:noFill/>
          <a:ln w="9525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21" name="Line 55"/>
          <p:cNvSpPr>
            <a:spLocks noChangeShapeType="1"/>
          </p:cNvSpPr>
          <p:nvPr/>
        </p:nvSpPr>
        <p:spPr bwMode="auto">
          <a:xfrm flipV="1">
            <a:off x="850900" y="2580756"/>
            <a:ext cx="0" cy="500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22" name="Line 56"/>
          <p:cNvSpPr>
            <a:spLocks noChangeShapeType="1"/>
          </p:cNvSpPr>
          <p:nvPr/>
        </p:nvSpPr>
        <p:spPr bwMode="auto">
          <a:xfrm>
            <a:off x="850900" y="3681142"/>
            <a:ext cx="0" cy="81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23" name="Line 57"/>
          <p:cNvSpPr>
            <a:spLocks noChangeShapeType="1"/>
          </p:cNvSpPr>
          <p:nvPr/>
        </p:nvSpPr>
        <p:spPr bwMode="auto">
          <a:xfrm flipH="1">
            <a:off x="3529191" y="2216314"/>
            <a:ext cx="3189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24" name="Rectangle 58"/>
          <p:cNvSpPr>
            <a:spLocks noChangeArrowheads="1"/>
          </p:cNvSpPr>
          <p:nvPr/>
        </p:nvSpPr>
        <p:spPr bwMode="auto">
          <a:xfrm>
            <a:off x="3556000" y="2038330"/>
            <a:ext cx="1085145" cy="21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321" tIns="40660" rIns="81321" bIns="40660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800" b="1"/>
              <a:t>Programming</a:t>
            </a:r>
          </a:p>
        </p:txBody>
      </p:sp>
      <p:sp>
        <p:nvSpPr>
          <p:cNvPr id="3125" name="Line 59"/>
          <p:cNvSpPr>
            <a:spLocks noChangeShapeType="1"/>
          </p:cNvSpPr>
          <p:nvPr/>
        </p:nvSpPr>
        <p:spPr bwMode="auto">
          <a:xfrm>
            <a:off x="3536244" y="5041443"/>
            <a:ext cx="0" cy="2429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26" name="Rectangle 60"/>
          <p:cNvSpPr>
            <a:spLocks noChangeArrowheads="1"/>
          </p:cNvSpPr>
          <p:nvPr/>
        </p:nvSpPr>
        <p:spPr bwMode="auto">
          <a:xfrm>
            <a:off x="3048000" y="4080899"/>
            <a:ext cx="922867" cy="17798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37692"/>
            <a:r>
              <a:rPr lang="en-US" sz="700" dirty="0"/>
              <a:t>5-day Water Test</a:t>
            </a:r>
          </a:p>
        </p:txBody>
      </p:sp>
      <p:sp>
        <p:nvSpPr>
          <p:cNvPr id="3127" name="Line 61"/>
          <p:cNvSpPr>
            <a:spLocks noChangeShapeType="1"/>
          </p:cNvSpPr>
          <p:nvPr/>
        </p:nvSpPr>
        <p:spPr bwMode="auto">
          <a:xfrm>
            <a:off x="3536244" y="3781436"/>
            <a:ext cx="0" cy="299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28" name="Line 62"/>
          <p:cNvSpPr>
            <a:spLocks noChangeShapeType="1"/>
          </p:cNvSpPr>
          <p:nvPr/>
        </p:nvSpPr>
        <p:spPr bwMode="auto">
          <a:xfrm>
            <a:off x="3536244" y="4258882"/>
            <a:ext cx="0" cy="3602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29" name="Rectangle 63"/>
          <p:cNvSpPr>
            <a:spLocks noChangeArrowheads="1"/>
          </p:cNvSpPr>
          <p:nvPr/>
        </p:nvSpPr>
        <p:spPr bwMode="auto">
          <a:xfrm>
            <a:off x="3115734" y="4258882"/>
            <a:ext cx="451168" cy="2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321" tIns="40660" rIns="81321" bIns="40660">
            <a:spAutoFit/>
          </a:bodyPr>
          <a:lstStyle/>
          <a:p>
            <a:pPr defTabSz="1082870"/>
            <a:r>
              <a:rPr lang="en-US" sz="800" dirty="0"/>
              <a:t>  Pass</a:t>
            </a:r>
          </a:p>
        </p:txBody>
      </p:sp>
      <p:sp>
        <p:nvSpPr>
          <p:cNvPr id="3130" name="Rectangle 64"/>
          <p:cNvSpPr>
            <a:spLocks noChangeArrowheads="1"/>
          </p:cNvSpPr>
          <p:nvPr/>
        </p:nvSpPr>
        <p:spPr bwMode="auto">
          <a:xfrm>
            <a:off x="4127501" y="4080898"/>
            <a:ext cx="341833" cy="21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321" tIns="40660" rIns="81321" bIns="40660">
            <a:spAutoFit/>
          </a:bodyPr>
          <a:lstStyle/>
          <a:p>
            <a:pPr defTabSz="1082870"/>
            <a:r>
              <a:rPr lang="en-US" sz="800" dirty="0"/>
              <a:t>Fail</a:t>
            </a:r>
          </a:p>
        </p:txBody>
      </p:sp>
      <p:sp>
        <p:nvSpPr>
          <p:cNvPr id="3131" name="Line 65"/>
          <p:cNvSpPr>
            <a:spLocks noChangeShapeType="1"/>
          </p:cNvSpPr>
          <p:nvPr/>
        </p:nvSpPr>
        <p:spPr bwMode="auto">
          <a:xfrm flipV="1">
            <a:off x="4131733" y="3959419"/>
            <a:ext cx="0" cy="4816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32" name="Rectangle 66"/>
          <p:cNvSpPr>
            <a:spLocks noChangeArrowheads="1"/>
          </p:cNvSpPr>
          <p:nvPr/>
        </p:nvSpPr>
        <p:spPr bwMode="auto">
          <a:xfrm>
            <a:off x="3115733" y="2880219"/>
            <a:ext cx="422314" cy="2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321" tIns="40660" rIns="81321" bIns="40660">
            <a:spAutoFit/>
          </a:bodyPr>
          <a:lstStyle/>
          <a:p>
            <a:pPr defTabSz="1082870"/>
            <a:r>
              <a:rPr lang="en-US" sz="800" dirty="0"/>
              <a:t> Pass</a:t>
            </a:r>
          </a:p>
        </p:txBody>
      </p:sp>
      <p:sp>
        <p:nvSpPr>
          <p:cNvPr id="3133" name="Line 67"/>
          <p:cNvSpPr>
            <a:spLocks noChangeShapeType="1"/>
          </p:cNvSpPr>
          <p:nvPr/>
        </p:nvSpPr>
        <p:spPr bwMode="auto">
          <a:xfrm flipV="1">
            <a:off x="2384778" y="4500431"/>
            <a:ext cx="0" cy="3008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34" name="Rectangle 68"/>
          <p:cNvSpPr>
            <a:spLocks noChangeArrowheads="1"/>
          </p:cNvSpPr>
          <p:nvPr/>
        </p:nvSpPr>
        <p:spPr bwMode="auto">
          <a:xfrm>
            <a:off x="3454400" y="6903202"/>
            <a:ext cx="393460" cy="2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321" tIns="40660" rIns="81321" bIns="40660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800" dirty="0"/>
              <a:t>Pass</a:t>
            </a:r>
          </a:p>
        </p:txBody>
      </p:sp>
      <p:sp>
        <p:nvSpPr>
          <p:cNvPr id="3135" name="Rectangle 69"/>
          <p:cNvSpPr>
            <a:spLocks noChangeArrowheads="1"/>
          </p:cNvSpPr>
          <p:nvPr/>
        </p:nvSpPr>
        <p:spPr bwMode="auto">
          <a:xfrm>
            <a:off x="3043768" y="5041442"/>
            <a:ext cx="407811" cy="21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321" tIns="40660" rIns="81321" bIns="40660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800"/>
              <a:t>Pass</a:t>
            </a:r>
          </a:p>
        </p:txBody>
      </p:sp>
      <p:sp>
        <p:nvSpPr>
          <p:cNvPr id="3136" name="Line 70"/>
          <p:cNvSpPr>
            <a:spLocks noChangeShapeType="1"/>
          </p:cNvSpPr>
          <p:nvPr/>
        </p:nvSpPr>
        <p:spPr bwMode="auto">
          <a:xfrm flipV="1">
            <a:off x="2520244" y="6122054"/>
            <a:ext cx="0" cy="5989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37" name="Line 71"/>
          <p:cNvSpPr>
            <a:spLocks noChangeShapeType="1"/>
          </p:cNvSpPr>
          <p:nvPr/>
        </p:nvSpPr>
        <p:spPr bwMode="auto">
          <a:xfrm flipH="1">
            <a:off x="2517423" y="6122054"/>
            <a:ext cx="70556" cy="1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38" name="Line 72"/>
          <p:cNvSpPr>
            <a:spLocks noChangeShapeType="1"/>
          </p:cNvSpPr>
          <p:nvPr/>
        </p:nvSpPr>
        <p:spPr bwMode="auto">
          <a:xfrm>
            <a:off x="3468511" y="1254357"/>
            <a:ext cx="0" cy="6017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39" name="Line 73"/>
          <p:cNvSpPr>
            <a:spLocks noChangeShapeType="1"/>
          </p:cNvSpPr>
          <p:nvPr/>
        </p:nvSpPr>
        <p:spPr bwMode="auto">
          <a:xfrm>
            <a:off x="2370667" y="4500430"/>
            <a:ext cx="11514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40" name="Line 74"/>
          <p:cNvSpPr>
            <a:spLocks noChangeShapeType="1"/>
          </p:cNvSpPr>
          <p:nvPr/>
        </p:nvSpPr>
        <p:spPr bwMode="auto">
          <a:xfrm>
            <a:off x="2370667" y="2156987"/>
            <a:ext cx="11514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41" name="Line 75"/>
          <p:cNvSpPr>
            <a:spLocks noChangeShapeType="1"/>
          </p:cNvSpPr>
          <p:nvPr/>
        </p:nvSpPr>
        <p:spPr bwMode="auto">
          <a:xfrm flipH="1">
            <a:off x="2370667" y="4801307"/>
            <a:ext cx="5418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42" name="Line 76"/>
          <p:cNvSpPr>
            <a:spLocks noChangeShapeType="1"/>
          </p:cNvSpPr>
          <p:nvPr/>
        </p:nvSpPr>
        <p:spPr bwMode="auto">
          <a:xfrm>
            <a:off x="3522133" y="5883332"/>
            <a:ext cx="0" cy="4195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43" name="Line 77"/>
          <p:cNvSpPr>
            <a:spLocks noChangeShapeType="1"/>
          </p:cNvSpPr>
          <p:nvPr/>
        </p:nvSpPr>
        <p:spPr bwMode="auto">
          <a:xfrm flipH="1">
            <a:off x="2370667" y="2517189"/>
            <a:ext cx="6773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44" name="Line 78"/>
          <p:cNvSpPr>
            <a:spLocks noChangeShapeType="1"/>
          </p:cNvSpPr>
          <p:nvPr/>
        </p:nvSpPr>
        <p:spPr bwMode="auto">
          <a:xfrm flipH="1">
            <a:off x="3522133" y="3959418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45" name="Line 79"/>
          <p:cNvSpPr>
            <a:spLocks noChangeShapeType="1"/>
          </p:cNvSpPr>
          <p:nvPr/>
        </p:nvSpPr>
        <p:spPr bwMode="auto">
          <a:xfrm flipH="1">
            <a:off x="2506134" y="6720981"/>
            <a:ext cx="4741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46" name="Line 80"/>
          <p:cNvSpPr>
            <a:spLocks noChangeShapeType="1"/>
          </p:cNvSpPr>
          <p:nvPr/>
        </p:nvSpPr>
        <p:spPr bwMode="auto">
          <a:xfrm flipH="1">
            <a:off x="2370667" y="3599214"/>
            <a:ext cx="5418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47" name="Line 81"/>
          <p:cNvSpPr>
            <a:spLocks noChangeShapeType="1"/>
          </p:cNvSpPr>
          <p:nvPr/>
        </p:nvSpPr>
        <p:spPr bwMode="auto">
          <a:xfrm>
            <a:off x="3522133" y="4441102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48" name="Line 82"/>
          <p:cNvSpPr>
            <a:spLocks noChangeShapeType="1"/>
          </p:cNvSpPr>
          <p:nvPr/>
        </p:nvSpPr>
        <p:spPr bwMode="auto">
          <a:xfrm>
            <a:off x="2777067" y="3056789"/>
            <a:ext cx="7450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49" name="AutoShape 83"/>
          <p:cNvSpPr>
            <a:spLocks/>
          </p:cNvSpPr>
          <p:nvPr/>
        </p:nvSpPr>
        <p:spPr bwMode="auto">
          <a:xfrm>
            <a:off x="4470400" y="3959419"/>
            <a:ext cx="255411" cy="385629"/>
          </a:xfrm>
          <a:prstGeom prst="rightBrace">
            <a:avLst>
              <a:gd name="adj1" fmla="val 1256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3150" name="Text Box 84"/>
          <p:cNvSpPr txBox="1">
            <a:spLocks noChangeArrowheads="1"/>
          </p:cNvSpPr>
          <p:nvPr/>
        </p:nvSpPr>
        <p:spPr bwMode="auto">
          <a:xfrm>
            <a:off x="4673600" y="3986964"/>
            <a:ext cx="575733" cy="44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Closed Loop Water</a:t>
            </a:r>
          </a:p>
        </p:txBody>
      </p:sp>
      <p:sp>
        <p:nvSpPr>
          <p:cNvPr id="3153" name="Text Box 51"/>
          <p:cNvSpPr txBox="1">
            <a:spLocks noChangeArrowheads="1"/>
          </p:cNvSpPr>
          <p:nvPr/>
        </p:nvSpPr>
        <p:spPr bwMode="auto">
          <a:xfrm>
            <a:off x="1286933" y="1546759"/>
            <a:ext cx="1380910" cy="18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321" tIns="40660" rIns="81321" bIns="40660">
            <a:spAutoFit/>
          </a:bodyPr>
          <a:lstStyle/>
          <a:p>
            <a:pPr defTabSz="1037692"/>
            <a:r>
              <a:rPr lang="en-US" sz="700" dirty="0"/>
              <a:t>Obtain all regulatory approvals</a:t>
            </a:r>
          </a:p>
        </p:txBody>
      </p:sp>
      <p:sp>
        <p:nvSpPr>
          <p:cNvPr id="3154" name="AutoShape 5"/>
          <p:cNvSpPr>
            <a:spLocks noChangeArrowheads="1"/>
          </p:cNvSpPr>
          <p:nvPr/>
        </p:nvSpPr>
        <p:spPr bwMode="auto">
          <a:xfrm>
            <a:off x="541866" y="1478955"/>
            <a:ext cx="671689" cy="339016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Manuals</a:t>
            </a:r>
          </a:p>
          <a:p>
            <a:pPr algn="ctr" defTabSz="1037692"/>
            <a:r>
              <a:rPr lang="en-US" sz="700" dirty="0"/>
              <a:t>(see Page 4)</a:t>
            </a:r>
          </a:p>
        </p:txBody>
      </p:sp>
      <p:sp>
        <p:nvSpPr>
          <p:cNvPr id="3155" name="Line 52"/>
          <p:cNvSpPr>
            <a:spLocks noChangeShapeType="1"/>
          </p:cNvSpPr>
          <p:nvPr/>
        </p:nvSpPr>
        <p:spPr bwMode="auto">
          <a:xfrm>
            <a:off x="406400" y="1275546"/>
            <a:ext cx="976489" cy="0"/>
          </a:xfrm>
          <a:prstGeom prst="line">
            <a:avLst/>
          </a:prstGeom>
          <a:noFill/>
          <a:ln w="9525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56" name="Line 54"/>
          <p:cNvSpPr>
            <a:spLocks noChangeShapeType="1"/>
          </p:cNvSpPr>
          <p:nvPr/>
        </p:nvSpPr>
        <p:spPr bwMode="auto">
          <a:xfrm flipV="1">
            <a:off x="880533" y="1274134"/>
            <a:ext cx="0" cy="2034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157" name="Line 55"/>
          <p:cNvSpPr>
            <a:spLocks noChangeShapeType="1"/>
          </p:cNvSpPr>
          <p:nvPr/>
        </p:nvSpPr>
        <p:spPr bwMode="auto">
          <a:xfrm>
            <a:off x="880533" y="1817971"/>
            <a:ext cx="0" cy="40681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86" name="Line 33"/>
          <p:cNvSpPr>
            <a:spLocks noChangeShapeType="1"/>
          </p:cNvSpPr>
          <p:nvPr/>
        </p:nvSpPr>
        <p:spPr bwMode="auto">
          <a:xfrm>
            <a:off x="3778956" y="7020445"/>
            <a:ext cx="2380545" cy="0"/>
          </a:xfrm>
          <a:prstGeom prst="line">
            <a:avLst/>
          </a:prstGeom>
          <a:noFill/>
          <a:ln w="9525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87" name="Text Box 32"/>
          <p:cNvSpPr txBox="1">
            <a:spLocks noChangeArrowheads="1"/>
          </p:cNvSpPr>
          <p:nvPr/>
        </p:nvSpPr>
        <p:spPr bwMode="auto">
          <a:xfrm>
            <a:off x="4809067" y="6834693"/>
            <a:ext cx="1219200" cy="33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b="1" dirty="0"/>
              <a:t>Substantial Performance</a:t>
            </a:r>
          </a:p>
        </p:txBody>
      </p:sp>
      <p:sp>
        <p:nvSpPr>
          <p:cNvPr id="88" name="Line 31"/>
          <p:cNvSpPr>
            <a:spLocks noChangeShapeType="1"/>
          </p:cNvSpPr>
          <p:nvPr/>
        </p:nvSpPr>
        <p:spPr bwMode="auto">
          <a:xfrm>
            <a:off x="3793067" y="7783936"/>
            <a:ext cx="2380545" cy="0"/>
          </a:xfrm>
          <a:prstGeom prst="line">
            <a:avLst/>
          </a:prstGeom>
          <a:noFill/>
          <a:ln w="9525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89" name="Text Box 12"/>
          <p:cNvSpPr txBox="1">
            <a:spLocks noChangeArrowheads="1"/>
          </p:cNvSpPr>
          <p:nvPr/>
        </p:nvSpPr>
        <p:spPr bwMode="auto">
          <a:xfrm>
            <a:off x="4741335" y="7580527"/>
            <a:ext cx="1402644" cy="217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b="1" dirty="0"/>
              <a:t>Total Performance of Work</a:t>
            </a:r>
          </a:p>
        </p:txBody>
      </p:sp>
      <p:sp>
        <p:nvSpPr>
          <p:cNvPr id="90" name="Footer Placeholder 39"/>
          <p:cNvSpPr txBox="1">
            <a:spLocks/>
          </p:cNvSpPr>
          <p:nvPr/>
        </p:nvSpPr>
        <p:spPr bwMode="auto">
          <a:xfrm>
            <a:off x="4876802" y="122187"/>
            <a:ext cx="2317044" cy="339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/>
          <a:p>
            <a:pPr algn="r" defTabSz="813211">
              <a:defRPr/>
            </a:pPr>
            <a:r>
              <a:rPr lang="en-US" sz="700" dirty="0"/>
              <a:t>Appendix B-9 Commissioning Flow Charts</a:t>
            </a:r>
          </a:p>
          <a:p>
            <a:pPr algn="r" defTabSz="813211">
              <a:defRPr/>
            </a:pPr>
            <a:r>
              <a:rPr lang="en-US" sz="700" dirty="0"/>
              <a:t>	</a:t>
            </a:r>
          </a:p>
        </p:txBody>
      </p:sp>
      <p:sp>
        <p:nvSpPr>
          <p:cNvPr id="91" name="Date Placeholder 37"/>
          <p:cNvSpPr txBox="1">
            <a:spLocks/>
          </p:cNvSpPr>
          <p:nvPr/>
        </p:nvSpPr>
        <p:spPr bwMode="auto">
          <a:xfrm>
            <a:off x="135467" y="122188"/>
            <a:ext cx="1704622" cy="66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/>
          <a:p>
            <a:pPr defTabSz="813211">
              <a:defRPr/>
            </a:pPr>
            <a:r>
              <a:rPr lang="en-US" sz="700" dirty="0"/>
              <a:t>City of Greater Sudbury</a:t>
            </a:r>
            <a:br>
              <a:rPr lang="en-US" sz="700" dirty="0"/>
            </a:br>
            <a:r>
              <a:rPr lang="en-US" sz="700" dirty="0"/>
              <a:t>SCADA, Controls &amp; Instrumentation Systems Design Standards</a:t>
            </a:r>
          </a:p>
        </p:txBody>
      </p:sp>
      <p:sp>
        <p:nvSpPr>
          <p:cNvPr id="95" name="Slide Number Placeholder 94"/>
          <p:cNvSpPr>
            <a:spLocks noGrp="1"/>
          </p:cNvSpPr>
          <p:nvPr>
            <p:ph type="sldNum" sz="quarter" idx="12"/>
          </p:nvPr>
        </p:nvSpPr>
        <p:spPr>
          <a:xfrm>
            <a:off x="5442655" y="9173899"/>
            <a:ext cx="1704622" cy="262031"/>
          </a:xfrm>
        </p:spPr>
        <p:txBody>
          <a:bodyPr/>
          <a:lstStyle/>
          <a:p>
            <a:fld id="{CCACADE5-93BB-4CD9-8762-07143FBD8FF4}" type="slidenum">
              <a:rPr lang="en-US" sz="800"/>
              <a:pPr/>
              <a:t>2</a:t>
            </a:fld>
            <a:endParaRPr lang="en-US" sz="800" dirty="0"/>
          </a:p>
        </p:txBody>
      </p:sp>
      <p:grpSp>
        <p:nvGrpSpPr>
          <p:cNvPr id="96" name="Group 95"/>
          <p:cNvGrpSpPr/>
          <p:nvPr/>
        </p:nvGrpSpPr>
        <p:grpSpPr>
          <a:xfrm>
            <a:off x="513645" y="9207802"/>
            <a:ext cx="4570191" cy="194227"/>
            <a:chOff x="577850" y="10348119"/>
            <a:chExt cx="4304992" cy="218281"/>
          </a:xfrm>
        </p:grpSpPr>
        <p:sp>
          <p:nvSpPr>
            <p:cNvPr id="97" name="Slide Number Placeholder 80"/>
            <p:cNvSpPr txBox="1">
              <a:spLocks/>
            </p:cNvSpPr>
            <p:nvPr/>
          </p:nvSpPr>
          <p:spPr bwMode="auto">
            <a:xfrm>
              <a:off x="2965142" y="10348119"/>
              <a:ext cx="1917700" cy="218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121789" tIns="60894" rIns="121789" bIns="6089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defRPr sz="19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" dirty="0"/>
                <a:t>Version 1.0 </a:t>
              </a:r>
              <a:r>
                <a:rPr lang="en-US" sz="800" dirty="0"/>
                <a:t>April, 2018</a:t>
              </a:r>
            </a:p>
            <a:p>
              <a:pPr algn="ctr"/>
              <a:endParaRPr lang="en-US" sz="800" dirty="0"/>
            </a:p>
          </p:txBody>
        </p:sp>
        <p:sp>
          <p:nvSpPr>
            <p:cNvPr id="98" name="Slide Number Placeholder 80"/>
            <p:cNvSpPr txBox="1">
              <a:spLocks/>
            </p:cNvSpPr>
            <p:nvPr/>
          </p:nvSpPr>
          <p:spPr bwMode="auto">
            <a:xfrm>
              <a:off x="577850" y="10348119"/>
              <a:ext cx="2393950" cy="218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121789" tIns="60894" rIns="121789" bIns="6089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defRPr sz="19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800" dirty="0"/>
                <a:t>Water &amp; Wastewater Services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3230034" y="3479147"/>
            <a:ext cx="0" cy="2387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6400" y="317828"/>
            <a:ext cx="6502400" cy="347491"/>
          </a:xfrm>
        </p:spPr>
        <p:txBody>
          <a:bodyPr/>
          <a:lstStyle/>
          <a:p>
            <a:pPr eaLnBrk="1" hangingPunct="1"/>
            <a:r>
              <a:rPr lang="en-US" sz="1800" dirty="0">
                <a:solidFill>
                  <a:schemeClr val="accent2"/>
                </a:solidFill>
              </a:rPr>
              <a:t>Training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984500" y="895567"/>
            <a:ext cx="609600" cy="241549"/>
          </a:xfrm>
          <a:prstGeom prst="flowChartTerminator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82870"/>
            <a:r>
              <a:rPr lang="en-US" sz="700" b="1"/>
              <a:t>START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801056" y="1316510"/>
            <a:ext cx="976489" cy="509936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Submittal</a:t>
            </a:r>
          </a:p>
          <a:p>
            <a:pPr algn="ctr" defTabSz="1037692"/>
            <a:r>
              <a:rPr lang="en-US" sz="700" dirty="0"/>
              <a:t>Draft  </a:t>
            </a:r>
          </a:p>
          <a:p>
            <a:pPr algn="ctr" defTabSz="1037692"/>
            <a:r>
              <a:rPr lang="en-US" sz="700" dirty="0"/>
              <a:t>Training Program </a:t>
            </a:r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2913945" y="2025618"/>
            <a:ext cx="743655" cy="371505"/>
          </a:xfrm>
          <a:prstGeom prst="flowChartDecision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Approval</a:t>
            </a: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955573" y="8223950"/>
            <a:ext cx="611011" cy="240136"/>
          </a:xfrm>
          <a:prstGeom prst="flowChartTerminator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82870"/>
            <a:r>
              <a:rPr lang="en-US" sz="700" b="1"/>
              <a:t>FINISH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3289300" y="1137115"/>
            <a:ext cx="0" cy="1793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3289300" y="1834922"/>
            <a:ext cx="0" cy="2034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3279422" y="2397123"/>
            <a:ext cx="0" cy="1836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>
            <a:off x="1827391" y="2214901"/>
            <a:ext cx="1097844" cy="1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1825978" y="1895662"/>
            <a:ext cx="0" cy="3192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1816101" y="1517094"/>
            <a:ext cx="9849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1825978" y="1495907"/>
            <a:ext cx="0" cy="500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352802" y="2384408"/>
            <a:ext cx="488244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Yes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032000" y="2020674"/>
            <a:ext cx="406400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No</a:t>
            </a:r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1948745" y="4236281"/>
            <a:ext cx="0" cy="1808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4634089" y="4236281"/>
            <a:ext cx="0" cy="1808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>
            <a:off x="1948745" y="4236281"/>
            <a:ext cx="26853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1399823" y="4404376"/>
            <a:ext cx="1037167" cy="45484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Operation </a:t>
            </a:r>
          </a:p>
          <a:p>
            <a:pPr algn="ctr" defTabSz="1037692"/>
            <a:r>
              <a:rPr lang="en-US" sz="700" dirty="0"/>
              <a:t>and </a:t>
            </a:r>
          </a:p>
          <a:p>
            <a:pPr algn="ctr" defTabSz="1037692"/>
            <a:r>
              <a:rPr lang="en-US" sz="700" dirty="0"/>
              <a:t>Routine Maintenance </a:t>
            </a:r>
          </a:p>
          <a:p>
            <a:pPr algn="ctr" defTabSz="1037692"/>
            <a:r>
              <a:rPr lang="en-US" sz="700" dirty="0"/>
              <a:t>Training </a:t>
            </a:r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4085167" y="4404376"/>
            <a:ext cx="1037166" cy="45484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82870"/>
            <a:endParaRPr lang="en-US" sz="800" dirty="0"/>
          </a:p>
          <a:p>
            <a:pPr algn="ctr" defTabSz="1037692"/>
            <a:r>
              <a:rPr lang="en-US" sz="700" dirty="0"/>
              <a:t>Non-</a:t>
            </a:r>
          </a:p>
          <a:p>
            <a:pPr algn="ctr" defTabSz="1037692"/>
            <a:r>
              <a:rPr lang="en-US" sz="700" dirty="0"/>
              <a:t>Routine Maintenance</a:t>
            </a:r>
          </a:p>
          <a:p>
            <a:pPr algn="ctr" defTabSz="1037692"/>
            <a:r>
              <a:rPr lang="en-US" sz="700" dirty="0"/>
              <a:t>Training  </a:t>
            </a:r>
          </a:p>
          <a:p>
            <a:pPr algn="ctr" defTabSz="1082870"/>
            <a:endParaRPr lang="en-US" sz="800" dirty="0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1948745" y="4859222"/>
            <a:ext cx="0" cy="18222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1756833" y="6122055"/>
            <a:ext cx="550334" cy="377155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In Class</a:t>
            </a:r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1693335" y="6970300"/>
            <a:ext cx="677332" cy="173039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82870"/>
            <a:r>
              <a:rPr lang="en-US" sz="800" b="1" dirty="0"/>
              <a:t>Operation</a:t>
            </a:r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>
            <a:off x="2071512" y="5942659"/>
            <a:ext cx="26232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>
            <a:off x="4450645" y="6122055"/>
            <a:ext cx="548923" cy="377155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On Site</a:t>
            </a:r>
          </a:p>
        </p:txBody>
      </p:sp>
      <p:sp>
        <p:nvSpPr>
          <p:cNvPr id="5148" name="Line 28"/>
          <p:cNvSpPr>
            <a:spLocks noChangeShapeType="1"/>
          </p:cNvSpPr>
          <p:nvPr/>
        </p:nvSpPr>
        <p:spPr bwMode="auto">
          <a:xfrm>
            <a:off x="2071511" y="5942659"/>
            <a:ext cx="0" cy="1793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>
            <a:off x="4694767" y="5942659"/>
            <a:ext cx="0" cy="1793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2641600" y="5160098"/>
            <a:ext cx="1422400" cy="60175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Maintenance Staff</a:t>
            </a:r>
          </a:p>
          <a:p>
            <a:pPr algn="ctr" defTabSz="1037692"/>
            <a:r>
              <a:rPr lang="en-US" sz="700" dirty="0"/>
              <a:t>Operation Staff</a:t>
            </a:r>
          </a:p>
          <a:p>
            <a:pPr algn="ctr" defTabSz="1037692"/>
            <a:r>
              <a:rPr lang="en-US" sz="700" dirty="0"/>
              <a:t>Electrical &amp; Instrumentation</a:t>
            </a:r>
          </a:p>
          <a:p>
            <a:pPr algn="ctr" defTabSz="1037692"/>
            <a:r>
              <a:rPr lang="en-US" sz="700" dirty="0"/>
              <a:t> Personnel </a:t>
            </a:r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>
            <a:off x="3292123" y="5761851"/>
            <a:ext cx="0" cy="1808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>
            <a:off x="1399822" y="4248993"/>
            <a:ext cx="5187245" cy="0"/>
          </a:xfrm>
          <a:prstGeom prst="line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321" tIns="40660" rIns="81321" bIns="40660">
            <a:spAutoFit/>
          </a:bodyPr>
          <a:lstStyle/>
          <a:p>
            <a:pPr defTabSz="1037692"/>
            <a:endParaRPr lang="en-US" sz="700"/>
          </a:p>
        </p:txBody>
      </p:sp>
      <p:sp>
        <p:nvSpPr>
          <p:cNvPr id="5153" name="AutoShape 33"/>
          <p:cNvSpPr>
            <a:spLocks noChangeArrowheads="1"/>
          </p:cNvSpPr>
          <p:nvPr/>
        </p:nvSpPr>
        <p:spPr bwMode="auto">
          <a:xfrm>
            <a:off x="5305779" y="4248995"/>
            <a:ext cx="182034" cy="235898"/>
          </a:xfrm>
          <a:prstGeom prst="downArrow">
            <a:avLst>
              <a:gd name="adj1" fmla="val 50000"/>
              <a:gd name="adj2" fmla="val 32364"/>
            </a:avLst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5554134" y="4258176"/>
            <a:ext cx="1337628" cy="29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321" tIns="40660" rIns="81321" bIns="40660">
            <a:spAutoFit/>
          </a:bodyPr>
          <a:lstStyle/>
          <a:p>
            <a:pPr defTabSz="1037692"/>
            <a:r>
              <a:rPr lang="en-US" sz="700" dirty="0"/>
              <a:t>City of Greater Sudbury to </a:t>
            </a:r>
          </a:p>
          <a:p>
            <a:pPr defTabSz="1037692"/>
            <a:r>
              <a:rPr lang="en-US" sz="700" dirty="0"/>
              <a:t>Provide the List of Personnel </a:t>
            </a:r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1693335" y="6661654"/>
            <a:ext cx="677332" cy="241549"/>
          </a:xfrm>
          <a:prstGeom prst="rect">
            <a:avLst/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82870"/>
            <a:r>
              <a:rPr lang="en-US" sz="800" b="1" dirty="0"/>
              <a:t>Maintenance</a:t>
            </a:r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>
            <a:off x="2031999" y="6483670"/>
            <a:ext cx="0" cy="1779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58" name="AutoShape 38"/>
          <p:cNvSpPr>
            <a:spLocks/>
          </p:cNvSpPr>
          <p:nvPr/>
        </p:nvSpPr>
        <p:spPr bwMode="auto">
          <a:xfrm>
            <a:off x="5183013" y="1254357"/>
            <a:ext cx="183444" cy="601753"/>
          </a:xfrm>
          <a:prstGeom prst="rightBrace">
            <a:avLst>
              <a:gd name="adj1" fmla="val 2730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5549901" y="1377252"/>
            <a:ext cx="914400" cy="307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321" tIns="40660" rIns="81321" bIns="40660">
            <a:spAutoFit/>
          </a:bodyPr>
          <a:lstStyle/>
          <a:p>
            <a:pPr defTabSz="1037692"/>
            <a:r>
              <a:rPr lang="en-US" sz="700" dirty="0"/>
              <a:t>Shop Drawing Phase </a:t>
            </a:r>
          </a:p>
        </p:txBody>
      </p:sp>
      <p:sp>
        <p:nvSpPr>
          <p:cNvPr id="5160" name="AutoShape 40"/>
          <p:cNvSpPr>
            <a:spLocks noChangeArrowheads="1"/>
          </p:cNvSpPr>
          <p:nvPr/>
        </p:nvSpPr>
        <p:spPr bwMode="auto">
          <a:xfrm>
            <a:off x="2681111" y="2580756"/>
            <a:ext cx="1159934" cy="358791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37692"/>
            <a:r>
              <a:rPr lang="en-US" sz="700" dirty="0"/>
              <a:t>Final Training Program</a:t>
            </a:r>
          </a:p>
          <a:p>
            <a:pPr algn="ctr" defTabSz="1037692"/>
            <a:r>
              <a:rPr lang="en-US" sz="700" dirty="0"/>
              <a:t>Submit Training Material </a:t>
            </a:r>
          </a:p>
          <a:p>
            <a:pPr algn="ctr" defTabSz="1037692"/>
            <a:r>
              <a:rPr lang="en-US" sz="700" dirty="0"/>
              <a:t>CD’s &amp; DVD’s </a:t>
            </a:r>
          </a:p>
        </p:txBody>
      </p:sp>
      <p:sp>
        <p:nvSpPr>
          <p:cNvPr id="5161" name="AutoShape 41"/>
          <p:cNvSpPr>
            <a:spLocks/>
          </p:cNvSpPr>
          <p:nvPr/>
        </p:nvSpPr>
        <p:spPr bwMode="auto">
          <a:xfrm>
            <a:off x="5201356" y="2457862"/>
            <a:ext cx="165101" cy="541013"/>
          </a:xfrm>
          <a:prstGeom prst="rightBrace">
            <a:avLst>
              <a:gd name="adj1" fmla="val 2727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5547078" y="2551092"/>
            <a:ext cx="808637" cy="29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321" tIns="40660" rIns="81321" bIns="40660">
            <a:spAutoFit/>
          </a:bodyPr>
          <a:lstStyle/>
          <a:p>
            <a:pPr defTabSz="1037692"/>
            <a:r>
              <a:rPr lang="en-US" sz="700" dirty="0"/>
              <a:t>40 Days Before </a:t>
            </a:r>
          </a:p>
          <a:p>
            <a:pPr defTabSz="1037692"/>
            <a:r>
              <a:rPr lang="en-US" sz="700" dirty="0"/>
              <a:t>Start-up</a:t>
            </a:r>
          </a:p>
        </p:txBody>
      </p:sp>
      <p:sp>
        <p:nvSpPr>
          <p:cNvPr id="5163" name="AutoShape 43"/>
          <p:cNvSpPr>
            <a:spLocks noChangeArrowheads="1"/>
          </p:cNvSpPr>
          <p:nvPr/>
        </p:nvSpPr>
        <p:spPr bwMode="auto">
          <a:xfrm>
            <a:off x="2741789" y="3117530"/>
            <a:ext cx="1099255" cy="422356"/>
          </a:xfrm>
          <a:prstGeom prst="flowChartProcess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37692"/>
            <a:r>
              <a:rPr lang="en-US" sz="700" dirty="0"/>
              <a:t>Final Inspection and </a:t>
            </a:r>
          </a:p>
          <a:p>
            <a:pPr algn="ctr" defTabSz="1082870"/>
            <a:r>
              <a:rPr lang="en-US" sz="800" b="1" dirty="0"/>
              <a:t>Start-Up</a:t>
            </a:r>
          </a:p>
          <a:p>
            <a:pPr algn="ctr" defTabSz="1037692"/>
            <a:r>
              <a:rPr lang="en-US" sz="700" dirty="0"/>
              <a:t>Functional Test </a:t>
            </a:r>
          </a:p>
        </p:txBody>
      </p: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2864556" y="3717869"/>
            <a:ext cx="793044" cy="363029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82870"/>
            <a:endParaRPr lang="en-US" sz="700" dirty="0"/>
          </a:p>
          <a:p>
            <a:pPr algn="ctr" defTabSz="1037692"/>
            <a:r>
              <a:rPr lang="en-US" sz="700" dirty="0"/>
              <a:t>Schedule of</a:t>
            </a:r>
          </a:p>
          <a:p>
            <a:pPr algn="ctr" defTabSz="1037692"/>
            <a:r>
              <a:rPr lang="en-US" sz="700" dirty="0"/>
              <a:t> Training </a:t>
            </a:r>
          </a:p>
          <a:p>
            <a:pPr algn="ctr" defTabSz="1037692"/>
            <a:endParaRPr lang="en-US" sz="700" dirty="0"/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5549901" y="3658542"/>
            <a:ext cx="1145268" cy="18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321" tIns="40660" rIns="81321" bIns="40660">
            <a:spAutoFit/>
          </a:bodyPr>
          <a:lstStyle/>
          <a:p>
            <a:pPr defTabSz="1037692"/>
            <a:r>
              <a:rPr lang="en-US" sz="700" dirty="0"/>
              <a:t>30 Days before Start -up</a:t>
            </a:r>
          </a:p>
        </p:txBody>
      </p:sp>
      <p:sp>
        <p:nvSpPr>
          <p:cNvPr id="5166" name="AutoShape 46"/>
          <p:cNvSpPr>
            <a:spLocks/>
          </p:cNvSpPr>
          <p:nvPr/>
        </p:nvSpPr>
        <p:spPr bwMode="auto">
          <a:xfrm>
            <a:off x="5201356" y="3479147"/>
            <a:ext cx="165101" cy="539599"/>
          </a:xfrm>
          <a:prstGeom prst="rightBrace">
            <a:avLst>
              <a:gd name="adj1" fmla="val 2720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3230034" y="2939548"/>
            <a:ext cx="0" cy="1779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68" name="Line 48"/>
          <p:cNvSpPr>
            <a:spLocks noChangeShapeType="1"/>
          </p:cNvSpPr>
          <p:nvPr/>
        </p:nvSpPr>
        <p:spPr bwMode="auto">
          <a:xfrm>
            <a:off x="3230034" y="4080899"/>
            <a:ext cx="0" cy="1779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3169356" y="4068185"/>
            <a:ext cx="488244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Yes</a:t>
            </a:r>
          </a:p>
        </p:txBody>
      </p:sp>
      <p:sp>
        <p:nvSpPr>
          <p:cNvPr id="5170" name="Line 50"/>
          <p:cNvSpPr>
            <a:spLocks noChangeShapeType="1"/>
          </p:cNvSpPr>
          <p:nvPr/>
        </p:nvSpPr>
        <p:spPr bwMode="auto">
          <a:xfrm flipH="1">
            <a:off x="2436990" y="3839350"/>
            <a:ext cx="42756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71" name="Line 51"/>
          <p:cNvSpPr>
            <a:spLocks noChangeShapeType="1"/>
          </p:cNvSpPr>
          <p:nvPr/>
        </p:nvSpPr>
        <p:spPr bwMode="auto">
          <a:xfrm flipV="1">
            <a:off x="2436990" y="3599215"/>
            <a:ext cx="0" cy="2401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72" name="Line 52"/>
          <p:cNvSpPr>
            <a:spLocks noChangeShapeType="1"/>
          </p:cNvSpPr>
          <p:nvPr/>
        </p:nvSpPr>
        <p:spPr bwMode="auto">
          <a:xfrm>
            <a:off x="2436990" y="3599214"/>
            <a:ext cx="73236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73" name="Text Box 53"/>
          <p:cNvSpPr txBox="1">
            <a:spLocks noChangeArrowheads="1"/>
          </p:cNvSpPr>
          <p:nvPr/>
        </p:nvSpPr>
        <p:spPr bwMode="auto">
          <a:xfrm>
            <a:off x="2132191" y="3658541"/>
            <a:ext cx="488244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  No</a:t>
            </a:r>
          </a:p>
        </p:txBody>
      </p:sp>
      <p:sp>
        <p:nvSpPr>
          <p:cNvPr id="5174" name="Line 54"/>
          <p:cNvSpPr>
            <a:spLocks noChangeShapeType="1"/>
          </p:cNvSpPr>
          <p:nvPr/>
        </p:nvSpPr>
        <p:spPr bwMode="auto">
          <a:xfrm>
            <a:off x="1948745" y="5041443"/>
            <a:ext cx="26853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75" name="Line 55"/>
          <p:cNvSpPr>
            <a:spLocks noChangeShapeType="1"/>
          </p:cNvSpPr>
          <p:nvPr/>
        </p:nvSpPr>
        <p:spPr bwMode="auto">
          <a:xfrm>
            <a:off x="3292123" y="5041443"/>
            <a:ext cx="0" cy="11865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76" name="Line 56"/>
          <p:cNvSpPr>
            <a:spLocks noChangeShapeType="1"/>
          </p:cNvSpPr>
          <p:nvPr/>
        </p:nvSpPr>
        <p:spPr bwMode="auto">
          <a:xfrm>
            <a:off x="4741332" y="6483670"/>
            <a:ext cx="0" cy="1779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77" name="Line 57"/>
          <p:cNvSpPr>
            <a:spLocks noChangeShapeType="1"/>
          </p:cNvSpPr>
          <p:nvPr/>
        </p:nvSpPr>
        <p:spPr bwMode="auto">
          <a:xfrm>
            <a:off x="4634089" y="4859222"/>
            <a:ext cx="0" cy="18222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78" name="AutoShape 58"/>
          <p:cNvSpPr>
            <a:spLocks/>
          </p:cNvSpPr>
          <p:nvPr/>
        </p:nvSpPr>
        <p:spPr bwMode="auto">
          <a:xfrm>
            <a:off x="5183012" y="6661654"/>
            <a:ext cx="244122" cy="481684"/>
          </a:xfrm>
          <a:prstGeom prst="rightBrace">
            <a:avLst>
              <a:gd name="adj1" fmla="val 23653"/>
              <a:gd name="adj2" fmla="val 447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5179" name="Text Box 59"/>
          <p:cNvSpPr txBox="1">
            <a:spLocks noChangeArrowheads="1"/>
          </p:cNvSpPr>
          <p:nvPr/>
        </p:nvSpPr>
        <p:spPr bwMode="auto">
          <a:xfrm>
            <a:off x="5487811" y="6661654"/>
            <a:ext cx="794455" cy="307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321" tIns="40660" rIns="81321" bIns="40660">
            <a:spAutoFit/>
          </a:bodyPr>
          <a:lstStyle/>
          <a:p>
            <a:pPr defTabSz="1037692"/>
            <a:r>
              <a:rPr lang="en-US" sz="700" dirty="0"/>
              <a:t>2 Per Shift </a:t>
            </a:r>
          </a:p>
          <a:p>
            <a:pPr defTabSz="1037692"/>
            <a:r>
              <a:rPr lang="en-US" sz="700" dirty="0"/>
              <a:t>Each Sessions </a:t>
            </a:r>
          </a:p>
        </p:txBody>
      </p:sp>
      <p:sp>
        <p:nvSpPr>
          <p:cNvPr id="5180" name="Line 60"/>
          <p:cNvSpPr>
            <a:spLocks noChangeShapeType="1"/>
          </p:cNvSpPr>
          <p:nvPr/>
        </p:nvSpPr>
        <p:spPr bwMode="auto">
          <a:xfrm flipV="1">
            <a:off x="972256" y="6661653"/>
            <a:ext cx="0" cy="120209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81" name="Line 61"/>
          <p:cNvSpPr>
            <a:spLocks noChangeShapeType="1"/>
          </p:cNvSpPr>
          <p:nvPr/>
        </p:nvSpPr>
        <p:spPr bwMode="auto">
          <a:xfrm flipV="1">
            <a:off x="972256" y="3959419"/>
            <a:ext cx="0" cy="27022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82" name="Line 62"/>
          <p:cNvSpPr>
            <a:spLocks noChangeShapeType="1"/>
          </p:cNvSpPr>
          <p:nvPr/>
        </p:nvSpPr>
        <p:spPr bwMode="auto">
          <a:xfrm>
            <a:off x="972256" y="3959418"/>
            <a:ext cx="1892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83" name="Text Box 63"/>
          <p:cNvSpPr txBox="1">
            <a:spLocks noChangeArrowheads="1"/>
          </p:cNvSpPr>
          <p:nvPr/>
        </p:nvSpPr>
        <p:spPr bwMode="auto">
          <a:xfrm>
            <a:off x="677335" y="6766890"/>
            <a:ext cx="488244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No</a:t>
            </a:r>
          </a:p>
        </p:txBody>
      </p:sp>
      <p:sp>
        <p:nvSpPr>
          <p:cNvPr id="5184" name="Text Box 64"/>
          <p:cNvSpPr txBox="1">
            <a:spLocks noChangeArrowheads="1"/>
          </p:cNvSpPr>
          <p:nvPr/>
        </p:nvSpPr>
        <p:spPr bwMode="auto">
          <a:xfrm>
            <a:off x="2681111" y="6720981"/>
            <a:ext cx="1464734" cy="217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Monday to Friday 7am to 3pm</a:t>
            </a:r>
          </a:p>
        </p:txBody>
      </p:sp>
      <p:sp>
        <p:nvSpPr>
          <p:cNvPr id="5185" name="Text Box 65"/>
          <p:cNvSpPr txBox="1">
            <a:spLocks noChangeArrowheads="1"/>
          </p:cNvSpPr>
          <p:nvPr/>
        </p:nvSpPr>
        <p:spPr bwMode="auto">
          <a:xfrm>
            <a:off x="2681112" y="6845287"/>
            <a:ext cx="1648178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Monday to Friday 7am to 3pm</a:t>
            </a:r>
          </a:p>
        </p:txBody>
      </p:sp>
      <p:sp>
        <p:nvSpPr>
          <p:cNvPr id="5186" name="AutoShape 66"/>
          <p:cNvSpPr>
            <a:spLocks noChangeArrowheads="1"/>
          </p:cNvSpPr>
          <p:nvPr/>
        </p:nvSpPr>
        <p:spPr bwMode="auto">
          <a:xfrm>
            <a:off x="2864556" y="7648331"/>
            <a:ext cx="793044" cy="339015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37692"/>
            <a:r>
              <a:rPr lang="en-US" sz="700" dirty="0"/>
              <a:t>Successfully</a:t>
            </a:r>
          </a:p>
          <a:p>
            <a:pPr algn="ctr" defTabSz="1037692"/>
            <a:r>
              <a:rPr lang="en-US" sz="700" dirty="0"/>
              <a:t>Completed </a:t>
            </a:r>
          </a:p>
          <a:p>
            <a:pPr algn="ctr" defTabSz="1037692"/>
            <a:r>
              <a:rPr lang="en-US" sz="700" dirty="0"/>
              <a:t>Training </a:t>
            </a:r>
          </a:p>
        </p:txBody>
      </p:sp>
      <p:sp>
        <p:nvSpPr>
          <p:cNvPr id="5187" name="Line 67"/>
          <p:cNvSpPr>
            <a:spLocks noChangeShapeType="1"/>
          </p:cNvSpPr>
          <p:nvPr/>
        </p:nvSpPr>
        <p:spPr bwMode="auto">
          <a:xfrm>
            <a:off x="2009423" y="7444213"/>
            <a:ext cx="274602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88" name="Line 68"/>
          <p:cNvSpPr>
            <a:spLocks noChangeShapeType="1"/>
          </p:cNvSpPr>
          <p:nvPr/>
        </p:nvSpPr>
        <p:spPr bwMode="auto">
          <a:xfrm flipH="1">
            <a:off x="2032000" y="7173710"/>
            <a:ext cx="1" cy="2705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89" name="Line 69"/>
          <p:cNvSpPr>
            <a:spLocks noChangeShapeType="1"/>
          </p:cNvSpPr>
          <p:nvPr/>
        </p:nvSpPr>
        <p:spPr bwMode="auto">
          <a:xfrm flipH="1">
            <a:off x="4741333" y="7173710"/>
            <a:ext cx="1" cy="2705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90" name="Line 70"/>
          <p:cNvSpPr>
            <a:spLocks noChangeShapeType="1"/>
          </p:cNvSpPr>
          <p:nvPr/>
        </p:nvSpPr>
        <p:spPr bwMode="auto">
          <a:xfrm>
            <a:off x="3261077" y="7444920"/>
            <a:ext cx="0" cy="20341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91" name="Line 71"/>
          <p:cNvSpPr>
            <a:spLocks noChangeShapeType="1"/>
          </p:cNvSpPr>
          <p:nvPr/>
        </p:nvSpPr>
        <p:spPr bwMode="auto">
          <a:xfrm>
            <a:off x="3261077" y="7983814"/>
            <a:ext cx="0" cy="2401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92" name="Line 72"/>
          <p:cNvSpPr>
            <a:spLocks noChangeShapeType="1"/>
          </p:cNvSpPr>
          <p:nvPr/>
        </p:nvSpPr>
        <p:spPr bwMode="auto">
          <a:xfrm flipH="1">
            <a:off x="972256" y="7863746"/>
            <a:ext cx="1892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5193" name="Text Box 73"/>
          <p:cNvSpPr txBox="1">
            <a:spLocks noChangeArrowheads="1"/>
          </p:cNvSpPr>
          <p:nvPr/>
        </p:nvSpPr>
        <p:spPr bwMode="auto">
          <a:xfrm>
            <a:off x="3169356" y="8033254"/>
            <a:ext cx="488244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Yes</a:t>
            </a:r>
          </a:p>
        </p:txBody>
      </p:sp>
      <p:sp>
        <p:nvSpPr>
          <p:cNvPr id="5194" name="Text Box 74"/>
          <p:cNvSpPr txBox="1">
            <a:spLocks noChangeArrowheads="1"/>
          </p:cNvSpPr>
          <p:nvPr/>
        </p:nvSpPr>
        <p:spPr bwMode="auto">
          <a:xfrm>
            <a:off x="2709333" y="6427874"/>
            <a:ext cx="1464734" cy="33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Tuesday &amp; Wednesday Preferred </a:t>
            </a:r>
          </a:p>
        </p:txBody>
      </p:sp>
      <p:sp>
        <p:nvSpPr>
          <p:cNvPr id="79" name="Footer Placeholder 39"/>
          <p:cNvSpPr txBox="1">
            <a:spLocks/>
          </p:cNvSpPr>
          <p:nvPr/>
        </p:nvSpPr>
        <p:spPr bwMode="auto">
          <a:xfrm>
            <a:off x="4876802" y="122187"/>
            <a:ext cx="2317044" cy="339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/>
          <a:p>
            <a:pPr algn="r" defTabSz="813211">
              <a:defRPr/>
            </a:pPr>
            <a:r>
              <a:rPr lang="en-US" sz="700" dirty="0"/>
              <a:t>Appendix B-9 Commissioning Flow Charts</a:t>
            </a:r>
          </a:p>
          <a:p>
            <a:pPr algn="r" defTabSz="813211">
              <a:defRPr/>
            </a:pPr>
            <a:r>
              <a:rPr lang="en-US" sz="700" dirty="0"/>
              <a:t>	</a:t>
            </a:r>
          </a:p>
        </p:txBody>
      </p:sp>
      <p:sp>
        <p:nvSpPr>
          <p:cNvPr id="80" name="Date Placeholder 37"/>
          <p:cNvSpPr txBox="1">
            <a:spLocks/>
          </p:cNvSpPr>
          <p:nvPr/>
        </p:nvSpPr>
        <p:spPr bwMode="auto">
          <a:xfrm>
            <a:off x="135467" y="122188"/>
            <a:ext cx="1704622" cy="66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/>
          <a:p>
            <a:pPr defTabSz="813211">
              <a:defRPr/>
            </a:pPr>
            <a:r>
              <a:rPr lang="en-US" sz="700"/>
              <a:t>City of Greater Sudbury</a:t>
            </a:r>
            <a:br>
              <a:rPr lang="en-US" sz="700"/>
            </a:br>
            <a:r>
              <a:rPr lang="en-US" sz="700"/>
              <a:t>SCADA, Controls &amp; Instrumentation Systems Design Standards</a:t>
            </a:r>
            <a:endParaRPr lang="en-US" sz="700" dirty="0"/>
          </a:p>
        </p:txBody>
      </p:sp>
      <p:sp>
        <p:nvSpPr>
          <p:cNvPr id="81" name="Slide Number Placeholder 80"/>
          <p:cNvSpPr>
            <a:spLocks noGrp="1"/>
          </p:cNvSpPr>
          <p:nvPr>
            <p:ph type="sldNum" sz="quarter" idx="12"/>
          </p:nvPr>
        </p:nvSpPr>
        <p:spPr>
          <a:xfrm>
            <a:off x="5453817" y="9207801"/>
            <a:ext cx="1704622" cy="251499"/>
          </a:xfrm>
        </p:spPr>
        <p:txBody>
          <a:bodyPr/>
          <a:lstStyle/>
          <a:p>
            <a:fld id="{00E601D1-825A-4BA6-9DE3-E01F958DDD71}" type="slidenum">
              <a:rPr lang="en-US" sz="800"/>
              <a:pPr/>
              <a:t>3</a:t>
            </a:fld>
            <a:endParaRPr lang="en-US" sz="800" dirty="0"/>
          </a:p>
        </p:txBody>
      </p:sp>
      <p:sp>
        <p:nvSpPr>
          <p:cNvPr id="82" name="Rectangle 24"/>
          <p:cNvSpPr>
            <a:spLocks noChangeArrowheads="1"/>
          </p:cNvSpPr>
          <p:nvPr/>
        </p:nvSpPr>
        <p:spPr bwMode="auto">
          <a:xfrm>
            <a:off x="4402668" y="6970300"/>
            <a:ext cx="677332" cy="173039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82870"/>
            <a:r>
              <a:rPr lang="en-US" sz="800" b="1" dirty="0"/>
              <a:t>Operation</a:t>
            </a:r>
          </a:p>
        </p:txBody>
      </p:sp>
      <p:sp>
        <p:nvSpPr>
          <p:cNvPr id="83" name="Rectangle 35"/>
          <p:cNvSpPr>
            <a:spLocks noChangeArrowheads="1"/>
          </p:cNvSpPr>
          <p:nvPr/>
        </p:nvSpPr>
        <p:spPr bwMode="auto">
          <a:xfrm>
            <a:off x="4402668" y="6661654"/>
            <a:ext cx="677332" cy="241549"/>
          </a:xfrm>
          <a:prstGeom prst="rect">
            <a:avLst/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82870"/>
            <a:r>
              <a:rPr lang="en-US" sz="800" b="1" dirty="0"/>
              <a:t>Maintenance</a:t>
            </a:r>
          </a:p>
        </p:txBody>
      </p:sp>
      <p:sp>
        <p:nvSpPr>
          <p:cNvPr id="84" name="AutoShape 36"/>
          <p:cNvSpPr>
            <a:spLocks noChangeArrowheads="1"/>
          </p:cNvSpPr>
          <p:nvPr/>
        </p:nvSpPr>
        <p:spPr bwMode="auto">
          <a:xfrm>
            <a:off x="842433" y="8305942"/>
            <a:ext cx="914400" cy="687918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853" tIns="38928" rIns="77853" bIns="38928" anchor="ctr"/>
          <a:lstStyle/>
          <a:p>
            <a:pPr algn="ctr" defTabSz="1037692"/>
            <a:r>
              <a:rPr lang="en-US" sz="700" dirty="0"/>
              <a:t>Process Training </a:t>
            </a:r>
          </a:p>
          <a:p>
            <a:pPr algn="ctr" defTabSz="1037692"/>
            <a:r>
              <a:rPr lang="en-US" sz="700" dirty="0"/>
              <a:t>(By Consultant) </a:t>
            </a:r>
          </a:p>
          <a:p>
            <a:pPr algn="ctr" defTabSz="1037692"/>
            <a:r>
              <a:rPr lang="en-US" sz="700" dirty="0"/>
              <a:t>&amp; </a:t>
            </a:r>
          </a:p>
          <a:p>
            <a:pPr algn="ctr" defTabSz="1037692"/>
            <a:r>
              <a:rPr lang="en-US" sz="700" dirty="0"/>
              <a:t>Training SCADA </a:t>
            </a:r>
          </a:p>
          <a:p>
            <a:pPr algn="ctr" defTabSz="1037692"/>
            <a:r>
              <a:rPr lang="en-US" sz="700" dirty="0"/>
              <a:t>(By Contractor)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513645" y="9207802"/>
            <a:ext cx="4570191" cy="194227"/>
            <a:chOff x="577850" y="10348119"/>
            <a:chExt cx="4304992" cy="218281"/>
          </a:xfrm>
        </p:grpSpPr>
        <p:sp>
          <p:nvSpPr>
            <p:cNvPr id="89" name="Slide Number Placeholder 80"/>
            <p:cNvSpPr txBox="1">
              <a:spLocks/>
            </p:cNvSpPr>
            <p:nvPr/>
          </p:nvSpPr>
          <p:spPr bwMode="auto">
            <a:xfrm>
              <a:off x="2965142" y="10348119"/>
              <a:ext cx="1917700" cy="218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121789" tIns="60894" rIns="121789" bIns="6089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defRPr sz="19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" dirty="0"/>
                <a:t>Version 1.0 </a:t>
              </a:r>
              <a:r>
                <a:rPr lang="en-US" sz="800" dirty="0"/>
                <a:t>April, 2018</a:t>
              </a:r>
            </a:p>
            <a:p>
              <a:pPr algn="ctr"/>
              <a:endParaRPr lang="en-US" sz="800" dirty="0"/>
            </a:p>
          </p:txBody>
        </p:sp>
        <p:sp>
          <p:nvSpPr>
            <p:cNvPr id="90" name="Slide Number Placeholder 80"/>
            <p:cNvSpPr txBox="1">
              <a:spLocks/>
            </p:cNvSpPr>
            <p:nvPr/>
          </p:nvSpPr>
          <p:spPr bwMode="auto">
            <a:xfrm>
              <a:off x="577850" y="10348119"/>
              <a:ext cx="2393950" cy="218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121789" tIns="60894" rIns="121789" bIns="6089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defRPr sz="19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800" dirty="0"/>
                <a:t>Water &amp; Wastewater Services</a:t>
              </a:r>
            </a:p>
          </p:txBody>
        </p:sp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6400" y="317828"/>
            <a:ext cx="6502400" cy="347491"/>
          </a:xfrm>
        </p:spPr>
        <p:txBody>
          <a:bodyPr/>
          <a:lstStyle/>
          <a:p>
            <a:pPr eaLnBrk="1" hangingPunct="1"/>
            <a:r>
              <a:rPr lang="en-US" sz="1800" dirty="0">
                <a:solidFill>
                  <a:schemeClr val="accent2"/>
                </a:solidFill>
              </a:rPr>
              <a:t>Manuals</a:t>
            </a:r>
          </a:p>
        </p:txBody>
      </p:sp>
      <p:sp>
        <p:nvSpPr>
          <p:cNvPr id="6147" name="AutoShape 4"/>
          <p:cNvSpPr>
            <a:spLocks noChangeArrowheads="1"/>
          </p:cNvSpPr>
          <p:nvPr/>
        </p:nvSpPr>
        <p:spPr bwMode="auto">
          <a:xfrm>
            <a:off x="3021894" y="895567"/>
            <a:ext cx="609600" cy="241549"/>
          </a:xfrm>
          <a:prstGeom prst="flowChartTerminator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82870"/>
            <a:r>
              <a:rPr lang="en-US" sz="700" b="1"/>
              <a:t>START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2838450" y="1316510"/>
            <a:ext cx="976489" cy="509936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Submittal</a:t>
            </a:r>
          </a:p>
          <a:p>
            <a:pPr algn="ctr" defTabSz="1037692"/>
            <a:r>
              <a:rPr lang="en-US" sz="700" dirty="0"/>
              <a:t>Draft  </a:t>
            </a:r>
          </a:p>
          <a:p>
            <a:pPr algn="ctr" defTabSz="1037692"/>
            <a:r>
              <a:rPr lang="en-US" sz="700" dirty="0"/>
              <a:t>Table of Contents</a:t>
            </a:r>
          </a:p>
        </p:txBody>
      </p:sp>
      <p:sp>
        <p:nvSpPr>
          <p:cNvPr id="6149" name="AutoShape 6"/>
          <p:cNvSpPr>
            <a:spLocks noChangeArrowheads="1"/>
          </p:cNvSpPr>
          <p:nvPr/>
        </p:nvSpPr>
        <p:spPr bwMode="auto">
          <a:xfrm>
            <a:off x="2954867" y="2025618"/>
            <a:ext cx="743655" cy="371505"/>
          </a:xfrm>
          <a:prstGeom prst="flowChartDecision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Approval</a:t>
            </a:r>
          </a:p>
        </p:txBody>
      </p:sp>
      <p:sp>
        <p:nvSpPr>
          <p:cNvPr id="6150" name="Line 8"/>
          <p:cNvSpPr>
            <a:spLocks noChangeShapeType="1"/>
          </p:cNvSpPr>
          <p:nvPr/>
        </p:nvSpPr>
        <p:spPr bwMode="auto">
          <a:xfrm>
            <a:off x="3326694" y="1137115"/>
            <a:ext cx="0" cy="1793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3326694" y="1834922"/>
            <a:ext cx="0" cy="2034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52" name="Line 10"/>
          <p:cNvSpPr>
            <a:spLocks noChangeShapeType="1"/>
          </p:cNvSpPr>
          <p:nvPr/>
        </p:nvSpPr>
        <p:spPr bwMode="auto">
          <a:xfrm>
            <a:off x="3326694" y="2397123"/>
            <a:ext cx="0" cy="2337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53" name="Line 11"/>
          <p:cNvSpPr>
            <a:spLocks noChangeShapeType="1"/>
          </p:cNvSpPr>
          <p:nvPr/>
        </p:nvSpPr>
        <p:spPr bwMode="auto">
          <a:xfrm flipH="1">
            <a:off x="1761066" y="2216314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54" name="Line 12"/>
          <p:cNvSpPr>
            <a:spLocks noChangeShapeType="1"/>
          </p:cNvSpPr>
          <p:nvPr/>
        </p:nvSpPr>
        <p:spPr bwMode="auto">
          <a:xfrm flipV="1">
            <a:off x="1761067" y="1895662"/>
            <a:ext cx="0" cy="3192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55" name="Line 13"/>
          <p:cNvSpPr>
            <a:spLocks noChangeShapeType="1"/>
          </p:cNvSpPr>
          <p:nvPr/>
        </p:nvSpPr>
        <p:spPr bwMode="auto">
          <a:xfrm>
            <a:off x="1761067" y="1517094"/>
            <a:ext cx="10837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56" name="Line 14"/>
          <p:cNvSpPr>
            <a:spLocks noChangeShapeType="1"/>
          </p:cNvSpPr>
          <p:nvPr/>
        </p:nvSpPr>
        <p:spPr bwMode="auto">
          <a:xfrm flipV="1">
            <a:off x="1761067" y="1495907"/>
            <a:ext cx="0" cy="500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57" name="Text Box 15"/>
          <p:cNvSpPr txBox="1">
            <a:spLocks noChangeArrowheads="1"/>
          </p:cNvSpPr>
          <p:nvPr/>
        </p:nvSpPr>
        <p:spPr bwMode="auto">
          <a:xfrm>
            <a:off x="3352802" y="2384408"/>
            <a:ext cx="488244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/>
              <a:t>YES</a:t>
            </a:r>
          </a:p>
        </p:txBody>
      </p:sp>
      <p:sp>
        <p:nvSpPr>
          <p:cNvPr id="6158" name="Text Box 16"/>
          <p:cNvSpPr txBox="1">
            <a:spLocks noChangeArrowheads="1"/>
          </p:cNvSpPr>
          <p:nvPr/>
        </p:nvSpPr>
        <p:spPr bwMode="auto">
          <a:xfrm>
            <a:off x="2032000" y="2020674"/>
            <a:ext cx="406400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No</a:t>
            </a:r>
          </a:p>
        </p:txBody>
      </p:sp>
      <p:sp>
        <p:nvSpPr>
          <p:cNvPr id="6159" name="AutoShape 38"/>
          <p:cNvSpPr>
            <a:spLocks/>
          </p:cNvSpPr>
          <p:nvPr/>
        </p:nvSpPr>
        <p:spPr bwMode="auto">
          <a:xfrm>
            <a:off x="3928535" y="1275546"/>
            <a:ext cx="183444" cy="601753"/>
          </a:xfrm>
          <a:prstGeom prst="rightBrace">
            <a:avLst>
              <a:gd name="adj1" fmla="val 2730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6160" name="Text Box 39"/>
          <p:cNvSpPr txBox="1">
            <a:spLocks noChangeArrowheads="1"/>
          </p:cNvSpPr>
          <p:nvPr/>
        </p:nvSpPr>
        <p:spPr bwMode="auto">
          <a:xfrm>
            <a:off x="4199467" y="1342644"/>
            <a:ext cx="914400" cy="29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321" tIns="40660" rIns="81321" bIns="40660">
            <a:spAutoFit/>
          </a:bodyPr>
          <a:lstStyle/>
          <a:p>
            <a:pPr defTabSz="1037692"/>
            <a:r>
              <a:rPr lang="en-US" sz="700" dirty="0"/>
              <a:t>45 days after Shop Drawing approval</a:t>
            </a:r>
          </a:p>
        </p:txBody>
      </p:sp>
      <p:sp>
        <p:nvSpPr>
          <p:cNvPr id="6161" name="AutoShape 41"/>
          <p:cNvSpPr>
            <a:spLocks/>
          </p:cNvSpPr>
          <p:nvPr/>
        </p:nvSpPr>
        <p:spPr bwMode="auto">
          <a:xfrm>
            <a:off x="3996267" y="2631608"/>
            <a:ext cx="165101" cy="541011"/>
          </a:xfrm>
          <a:prstGeom prst="rightBrace">
            <a:avLst>
              <a:gd name="adj1" fmla="val 2727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6163" name="AutoShape 43"/>
          <p:cNvSpPr>
            <a:spLocks noChangeArrowheads="1"/>
          </p:cNvSpPr>
          <p:nvPr/>
        </p:nvSpPr>
        <p:spPr bwMode="auto">
          <a:xfrm>
            <a:off x="2777067" y="4801307"/>
            <a:ext cx="1099257" cy="420944"/>
          </a:xfrm>
          <a:prstGeom prst="flowChartProcess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1321" tIns="40660" rIns="81321" bIns="40660" anchor="ctr"/>
          <a:lstStyle/>
          <a:p>
            <a:pPr algn="ctr" defTabSz="1037692"/>
            <a:r>
              <a:rPr lang="en-US" sz="700" dirty="0"/>
              <a:t>Go to</a:t>
            </a:r>
          </a:p>
          <a:p>
            <a:pPr algn="ctr" defTabSz="1037692"/>
            <a:r>
              <a:rPr lang="en-US" sz="700" dirty="0"/>
              <a:t>Start-Up Testing</a:t>
            </a:r>
          </a:p>
          <a:p>
            <a:pPr algn="ctr" defTabSz="1037692"/>
            <a:r>
              <a:rPr lang="en-US" sz="700" dirty="0"/>
              <a:t>(see Page 2)</a:t>
            </a:r>
          </a:p>
        </p:txBody>
      </p:sp>
      <p:sp>
        <p:nvSpPr>
          <p:cNvPr id="6164" name="AutoShape 46"/>
          <p:cNvSpPr>
            <a:spLocks/>
          </p:cNvSpPr>
          <p:nvPr/>
        </p:nvSpPr>
        <p:spPr bwMode="auto">
          <a:xfrm>
            <a:off x="3996267" y="3919867"/>
            <a:ext cx="165101" cy="539599"/>
          </a:xfrm>
          <a:prstGeom prst="rightBrace">
            <a:avLst>
              <a:gd name="adj1" fmla="val 2720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1321" tIns="40660" rIns="81321" bIns="40660" anchor="ctr"/>
          <a:lstStyle/>
          <a:p>
            <a:endParaRPr lang="en-US"/>
          </a:p>
        </p:txBody>
      </p:sp>
      <p:sp>
        <p:nvSpPr>
          <p:cNvPr id="6165" name="Rectangle 5"/>
          <p:cNvSpPr>
            <a:spLocks noChangeArrowheads="1"/>
          </p:cNvSpPr>
          <p:nvPr/>
        </p:nvSpPr>
        <p:spPr bwMode="auto">
          <a:xfrm>
            <a:off x="2838450" y="2631608"/>
            <a:ext cx="976489" cy="509936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Submittal</a:t>
            </a:r>
          </a:p>
          <a:p>
            <a:pPr algn="ctr" defTabSz="1037692"/>
            <a:r>
              <a:rPr lang="en-US" sz="700" dirty="0"/>
              <a:t>Draft Manuals</a:t>
            </a:r>
          </a:p>
        </p:txBody>
      </p:sp>
      <p:sp>
        <p:nvSpPr>
          <p:cNvPr id="6166" name="AutoShape 6"/>
          <p:cNvSpPr>
            <a:spLocks noChangeArrowheads="1"/>
          </p:cNvSpPr>
          <p:nvPr/>
        </p:nvSpPr>
        <p:spPr bwMode="auto">
          <a:xfrm>
            <a:off x="2954867" y="3376735"/>
            <a:ext cx="743657" cy="335483"/>
          </a:xfrm>
          <a:prstGeom prst="flowChartDecision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Approval</a:t>
            </a:r>
          </a:p>
        </p:txBody>
      </p:sp>
      <p:sp>
        <p:nvSpPr>
          <p:cNvPr id="6167" name="Line 10"/>
          <p:cNvSpPr>
            <a:spLocks noChangeShapeType="1"/>
          </p:cNvSpPr>
          <p:nvPr/>
        </p:nvSpPr>
        <p:spPr bwMode="auto">
          <a:xfrm>
            <a:off x="3326694" y="3712220"/>
            <a:ext cx="0" cy="1836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68" name="Line 11"/>
          <p:cNvSpPr>
            <a:spLocks noChangeShapeType="1"/>
          </p:cNvSpPr>
          <p:nvPr/>
        </p:nvSpPr>
        <p:spPr bwMode="auto">
          <a:xfrm flipH="1">
            <a:off x="1761066" y="353141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69" name="Line 13"/>
          <p:cNvSpPr>
            <a:spLocks noChangeShapeType="1"/>
          </p:cNvSpPr>
          <p:nvPr/>
        </p:nvSpPr>
        <p:spPr bwMode="auto">
          <a:xfrm>
            <a:off x="1761067" y="2832192"/>
            <a:ext cx="10837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71" name="Text Box 16"/>
          <p:cNvSpPr txBox="1">
            <a:spLocks noChangeArrowheads="1"/>
          </p:cNvSpPr>
          <p:nvPr/>
        </p:nvSpPr>
        <p:spPr bwMode="auto">
          <a:xfrm>
            <a:off x="2099733" y="3308932"/>
            <a:ext cx="406400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 dirty="0"/>
              <a:t>No</a:t>
            </a:r>
          </a:p>
        </p:txBody>
      </p:sp>
      <p:sp>
        <p:nvSpPr>
          <p:cNvPr id="6172" name="Line 10"/>
          <p:cNvSpPr>
            <a:spLocks noChangeShapeType="1"/>
          </p:cNvSpPr>
          <p:nvPr/>
        </p:nvSpPr>
        <p:spPr bwMode="auto">
          <a:xfrm flipH="1">
            <a:off x="3326694" y="3173326"/>
            <a:ext cx="0" cy="2034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73" name="Text Box 15"/>
          <p:cNvSpPr txBox="1">
            <a:spLocks noChangeArrowheads="1"/>
          </p:cNvSpPr>
          <p:nvPr/>
        </p:nvSpPr>
        <p:spPr bwMode="auto">
          <a:xfrm>
            <a:off x="3318935" y="3174034"/>
            <a:ext cx="488244" cy="2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312" tIns="54155" rIns="108312" bIns="54155">
            <a:spAutoFit/>
          </a:bodyPr>
          <a:lstStyle/>
          <a:p>
            <a:pPr defTabSz="1082870">
              <a:spcBef>
                <a:spcPct val="50000"/>
              </a:spcBef>
            </a:pPr>
            <a:r>
              <a:rPr lang="en-US" sz="700"/>
              <a:t>YES</a:t>
            </a:r>
          </a:p>
        </p:txBody>
      </p:sp>
      <p:sp>
        <p:nvSpPr>
          <p:cNvPr id="6174" name="Rectangle 5"/>
          <p:cNvSpPr>
            <a:spLocks noChangeArrowheads="1"/>
          </p:cNvSpPr>
          <p:nvPr/>
        </p:nvSpPr>
        <p:spPr bwMode="auto">
          <a:xfrm>
            <a:off x="2838450" y="3919867"/>
            <a:ext cx="976489" cy="509936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8312" tIns="54155" rIns="108312" bIns="54155" anchor="ctr"/>
          <a:lstStyle/>
          <a:p>
            <a:pPr algn="ctr" defTabSz="1037692"/>
            <a:r>
              <a:rPr lang="en-US" sz="700" dirty="0"/>
              <a:t>Submittal</a:t>
            </a:r>
          </a:p>
          <a:p>
            <a:pPr algn="ctr" defTabSz="1037692"/>
            <a:r>
              <a:rPr lang="en-US" sz="700" dirty="0"/>
              <a:t>Final Manual</a:t>
            </a:r>
          </a:p>
        </p:txBody>
      </p:sp>
      <p:sp>
        <p:nvSpPr>
          <p:cNvPr id="6175" name="Line 29"/>
          <p:cNvSpPr>
            <a:spLocks noChangeShapeType="1"/>
          </p:cNvSpPr>
          <p:nvPr/>
        </p:nvSpPr>
        <p:spPr bwMode="auto">
          <a:xfrm>
            <a:off x="3326694" y="4461586"/>
            <a:ext cx="0" cy="3390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6176" name="Text Box 42"/>
          <p:cNvSpPr txBox="1">
            <a:spLocks noChangeArrowheads="1"/>
          </p:cNvSpPr>
          <p:nvPr/>
        </p:nvSpPr>
        <p:spPr bwMode="auto">
          <a:xfrm>
            <a:off x="4199467" y="2766508"/>
            <a:ext cx="2506133" cy="18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321" tIns="40660" rIns="81321" bIns="40660">
            <a:spAutoFit/>
          </a:bodyPr>
          <a:lstStyle/>
          <a:p>
            <a:pPr defTabSz="1037692"/>
            <a:r>
              <a:rPr lang="en-US" sz="700" dirty="0"/>
              <a:t>All Manuals - 21 Days after approval of table of contents</a:t>
            </a:r>
          </a:p>
        </p:txBody>
      </p:sp>
      <p:sp>
        <p:nvSpPr>
          <p:cNvPr id="6177" name="Text Box 42"/>
          <p:cNvSpPr txBox="1">
            <a:spLocks noChangeArrowheads="1"/>
          </p:cNvSpPr>
          <p:nvPr/>
        </p:nvSpPr>
        <p:spPr bwMode="auto">
          <a:xfrm>
            <a:off x="4199467" y="4055473"/>
            <a:ext cx="2912533" cy="307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321" tIns="40660" rIns="81321" bIns="40660">
            <a:spAutoFit/>
          </a:bodyPr>
          <a:lstStyle/>
          <a:p>
            <a:pPr defTabSz="1037692"/>
            <a:r>
              <a:rPr lang="en-US" sz="700" dirty="0"/>
              <a:t>Equipment O&amp;M Manual and Add Equipment Forms - 80 Days before Start-Up  and Commissioning</a:t>
            </a:r>
          </a:p>
        </p:txBody>
      </p:sp>
      <p:sp>
        <p:nvSpPr>
          <p:cNvPr id="39" name="Footer Placeholder 39"/>
          <p:cNvSpPr txBox="1">
            <a:spLocks/>
          </p:cNvSpPr>
          <p:nvPr/>
        </p:nvSpPr>
        <p:spPr bwMode="auto">
          <a:xfrm>
            <a:off x="4876802" y="122187"/>
            <a:ext cx="2317044" cy="339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/>
          <a:p>
            <a:pPr algn="r" defTabSz="813211">
              <a:defRPr/>
            </a:pPr>
            <a:r>
              <a:rPr lang="en-US" sz="700" dirty="0"/>
              <a:t>Appendix B-9 Commissioning Flow Charts</a:t>
            </a:r>
          </a:p>
          <a:p>
            <a:pPr algn="r" defTabSz="813211">
              <a:defRPr/>
            </a:pPr>
            <a:r>
              <a:rPr lang="en-US" sz="700" dirty="0"/>
              <a:t>	</a:t>
            </a:r>
          </a:p>
        </p:txBody>
      </p:sp>
      <p:sp>
        <p:nvSpPr>
          <p:cNvPr id="40" name="Date Placeholder 37"/>
          <p:cNvSpPr txBox="1">
            <a:spLocks/>
          </p:cNvSpPr>
          <p:nvPr/>
        </p:nvSpPr>
        <p:spPr bwMode="auto">
          <a:xfrm>
            <a:off x="135467" y="122188"/>
            <a:ext cx="1704622" cy="66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312" tIns="54155" rIns="108312" bIns="54155" numCol="1" anchor="t" anchorCtr="0" compatLnSpc="1">
            <a:prstTxWarp prst="textNoShape">
              <a:avLst/>
            </a:prstTxWarp>
          </a:bodyPr>
          <a:lstStyle/>
          <a:p>
            <a:pPr defTabSz="813211">
              <a:defRPr/>
            </a:pPr>
            <a:r>
              <a:rPr lang="en-US" sz="700"/>
              <a:t>City of Greater Sudbury</a:t>
            </a:r>
            <a:br>
              <a:rPr lang="en-US" sz="700"/>
            </a:br>
            <a:r>
              <a:rPr lang="en-US" sz="700"/>
              <a:t>SCADA, Controls &amp; Instrumentation Systems Design Standards</a:t>
            </a:r>
            <a:endParaRPr lang="en-US" sz="700" dirty="0"/>
          </a:p>
        </p:txBody>
      </p:sp>
      <p:sp>
        <p:nvSpPr>
          <p:cNvPr id="42" name="Line 12"/>
          <p:cNvSpPr>
            <a:spLocks noChangeShapeType="1"/>
          </p:cNvSpPr>
          <p:nvPr/>
        </p:nvSpPr>
        <p:spPr bwMode="auto">
          <a:xfrm flipV="1">
            <a:off x="1761067" y="2834310"/>
            <a:ext cx="0" cy="7260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1321" tIns="40660" rIns="81321" bIns="40660"/>
          <a:lstStyle/>
          <a:p>
            <a:endParaRPr lang="en-US"/>
          </a:p>
        </p:txBody>
      </p:sp>
      <p:sp>
        <p:nvSpPr>
          <p:cNvPr id="36" name="Slide Number Placeholder 80"/>
          <p:cNvSpPr>
            <a:spLocks noGrp="1"/>
          </p:cNvSpPr>
          <p:nvPr>
            <p:ph type="sldNum" sz="quarter" idx="12"/>
          </p:nvPr>
        </p:nvSpPr>
        <p:spPr>
          <a:xfrm>
            <a:off x="5825067" y="9207802"/>
            <a:ext cx="1704622" cy="194227"/>
          </a:xfrm>
        </p:spPr>
        <p:txBody>
          <a:bodyPr/>
          <a:lstStyle/>
          <a:p>
            <a:pPr algn="ctr"/>
            <a:fld id="{00E601D1-825A-4BA6-9DE3-E01F958DDD71}" type="slidenum">
              <a:rPr lang="en-US" sz="800"/>
              <a:pPr algn="ctr"/>
              <a:t>4</a:t>
            </a:fld>
            <a:endParaRPr lang="en-US" sz="8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513645" y="9207802"/>
            <a:ext cx="4570191" cy="194227"/>
            <a:chOff x="577850" y="10348119"/>
            <a:chExt cx="4304992" cy="218281"/>
          </a:xfrm>
        </p:grpSpPr>
        <p:sp>
          <p:nvSpPr>
            <p:cNvPr id="47" name="Slide Number Placeholder 80"/>
            <p:cNvSpPr txBox="1">
              <a:spLocks/>
            </p:cNvSpPr>
            <p:nvPr/>
          </p:nvSpPr>
          <p:spPr bwMode="auto">
            <a:xfrm>
              <a:off x="2965142" y="10348119"/>
              <a:ext cx="1917700" cy="218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121789" tIns="60894" rIns="121789" bIns="6089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defRPr sz="19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" dirty="0"/>
                <a:t>Version 1.0 </a:t>
              </a:r>
              <a:r>
                <a:rPr lang="en-US" sz="800" dirty="0"/>
                <a:t>April, 2018</a:t>
              </a:r>
              <a:endParaRPr lang="en-US" sz="800" dirty="0"/>
            </a:p>
          </p:txBody>
        </p:sp>
        <p:sp>
          <p:nvSpPr>
            <p:cNvPr id="48" name="Slide Number Placeholder 80"/>
            <p:cNvSpPr txBox="1">
              <a:spLocks/>
            </p:cNvSpPr>
            <p:nvPr/>
          </p:nvSpPr>
          <p:spPr bwMode="auto">
            <a:xfrm>
              <a:off x="577850" y="10348119"/>
              <a:ext cx="2393950" cy="218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121789" tIns="60894" rIns="121789" bIns="6089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defRPr sz="19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800" dirty="0"/>
                <a:t>Water &amp; Wastewater Services</a:t>
              </a:r>
            </a:p>
          </p:txBody>
        </p: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Appendix B-9 - Commissioning Flow Chart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76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76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Appendix B-9 - Commissioning Flow Chart</Template>
  <TotalTime>10</TotalTime>
  <Words>493</Words>
  <Application>Microsoft Office PowerPoint</Application>
  <PresentationFormat>Custom</PresentationFormat>
  <Paragraphs>204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Appendix B-9 - Commissioning Flow Chart</vt:lpstr>
      <vt:lpstr>Equipment / System</vt:lpstr>
      <vt:lpstr>Start up &amp; Commissioning</vt:lpstr>
      <vt:lpstr>Training</vt:lpstr>
      <vt:lpstr>Manuals</vt:lpstr>
    </vt:vector>
  </TitlesOfParts>
  <Company>AECOM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Appendix B-9 - Commissioning Flow Chart</dc:title>
  <dc:creator>AECOM</dc:creator>
  <cp:lastModifiedBy>AECOM</cp:lastModifiedBy>
  <cp:revision>4</cp:revision>
  <dcterms:created xsi:type="dcterms:W3CDTF">2018-04-18T14:37:49Z</dcterms:created>
  <dcterms:modified xsi:type="dcterms:W3CDTF">2018-04-18T14:48:16Z</dcterms:modified>
</cp:coreProperties>
</file>